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5"/>
  </p:notesMasterIdLst>
  <p:sldIdLst>
    <p:sldId id="326" r:id="rId2"/>
    <p:sldId id="327" r:id="rId3"/>
    <p:sldId id="347" r:id="rId4"/>
    <p:sldId id="346" r:id="rId5"/>
    <p:sldId id="348" r:id="rId6"/>
    <p:sldId id="328" r:id="rId7"/>
    <p:sldId id="329" r:id="rId8"/>
    <p:sldId id="330" r:id="rId9"/>
    <p:sldId id="331" r:id="rId10"/>
    <p:sldId id="332"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Lst>
  <p:sldSz cx="9144000" cy="5143500" type="screen16x9"/>
  <p:notesSz cx="6858000" cy="9144000"/>
  <p:embeddedFontLst>
    <p:embeddedFont>
      <p:font typeface="Proxima Nova" panose="02000506030000020004"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08"/>
    <p:restoredTop sz="94726"/>
  </p:normalViewPr>
  <p:slideViewPr>
    <p:cSldViewPr snapToGrid="0">
      <p:cViewPr varScale="1">
        <p:scale>
          <a:sx n="142" d="100"/>
          <a:sy n="142" d="100"/>
        </p:scale>
        <p:origin x="1368" y="4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Welcome to the exciting world of Python for Data Science! I’m [Your Name], your trainer for this journey. As a Senior Data Scientist, my goal is to guide you from foundational programming skills to building intelligent, data-driven applications.</a:t>
            </a:r>
          </a:p>
          <a:p>
            <a:endParaRPr/>
          </a:p>
          <a:p>
            <a:r>
              <a:t>This course is hosted by GUVI and HCL and is designed to balance structured learning with interactive, hands-on experience. You'll engage with real code, solve practical problems, and get your hands dirty with Python.</a:t>
            </a:r>
          </a:p>
          <a:p>
            <a:endParaRPr/>
          </a:p>
          <a:p>
            <a:r>
              <a:t>Let’s make this an engaging and impactful learning experience. Be ready to code, ask questions, and think like a data scientist. Let's get started!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Python offers several core data types that form the basis of all programming tasks. The most common types are integers, floats, strings, and booleans.</a:t>
            </a:r>
          </a:p>
          <a:p>
            <a:endParaRPr/>
          </a:p>
          <a:p>
            <a:r>
              <a:t>Integers are used for whole numbers like 1, -100, or 42. Floats, on the other hand, represent real numbers with decimal points, such as 3.14 or -0.01. Understanding when to use each is essential for numerical operations.</a:t>
            </a:r>
          </a:p>
          <a:p>
            <a:endParaRPr/>
          </a:p>
          <a:p>
            <a:r>
              <a:t>Strings are sequences of characters, typically enclosed in single or double quotes. You’ll use them frequently for labeling, formatting output, and parsing text. Booleans—True and False—are key in logic and decision-making, especially when we explore conditions and loops later on.</a:t>
            </a:r>
          </a:p>
          <a:p>
            <a:endParaRPr/>
          </a:p>
          <a:p>
            <a:r>
              <a:t>These data types are automatically inferred by Python when you assign a value to a variable. You can always check a variable’s type using the built-in `type()` function.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Type casting allows you to convert variables from one type to another. Python performs implicit conversion when it deems it safe—for instance, combining an int and float in an operation results in a float.</a:t>
            </a:r>
          </a:p>
          <a:p>
            <a:endParaRPr/>
          </a:p>
          <a:p>
            <a:r>
              <a:t>However, most of the time, you'll use explicit casting. This involves functions like `int()`, `float()`, `str()`, and `bool()` to convert values manually. It’s powerful, but you need to be careful—trying to convert 'abc' into an integer will trigger a runtime error.</a:t>
            </a:r>
          </a:p>
          <a:p>
            <a:endParaRPr/>
          </a:p>
          <a:p>
            <a:r>
              <a:t>Type validation is a best practice, especially when working with user inputs or external data. Using tools like `isinstance()` or try-except blocks will help prevent crashes and unexpected behavior during type conversion.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User interaction begins with two key functions in Python: `print()` and `input()`. The `print()` function is your go-to tool for displaying data, messages, and results to the console. It supports multiple data types and can format them in readable ways.</a:t>
            </a:r>
          </a:p>
          <a:p>
            <a:endParaRPr/>
          </a:p>
          <a:p>
            <a:r>
              <a:t>The `input()` function collects data typed by the user. It always returns a string, so type conversion is often necessary. For example, to collect a number, use `int(input("Enter a number: "))`. This ensures you're working with the right data type in your logic.</a:t>
            </a:r>
          </a:p>
          <a:p>
            <a:endParaRPr/>
          </a:p>
          <a:p>
            <a:r>
              <a:t>Python also supports several ways to format output. F-strings are the most modern and preferred method, offering clear syntax and flexibility. Understanding these tools allows for more engaging and dynamic programs.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In Python, operators are the building blocks of logic and computation. Arithmetic operators such as `+`, `-`, `*`, `/`, `%`, `**` (exponent), and `//` (floor division) are used to perform mathematical tasks across all numerical data types.</a:t>
            </a:r>
          </a:p>
          <a:p>
            <a:endParaRPr/>
          </a:p>
          <a:p>
            <a:r>
              <a:t>When you need to compare values, use comparison operators like `==`, `!=`, `&gt;`, `&lt;`, `&gt;=`, and `&lt;=`. These return boolean values—True or False—and are essential in control structures.</a:t>
            </a:r>
          </a:p>
          <a:p>
            <a:endParaRPr/>
          </a:p>
          <a:p>
            <a:r>
              <a:t>Logical operators (`and`, `or`, `not`) allow you to combine multiple conditions or negate a condition. They're commonly used in decision-making logic, loops, and validations.</a:t>
            </a:r>
          </a:p>
          <a:p>
            <a:endParaRPr/>
          </a:p>
          <a:p>
            <a:r>
              <a:t>Mastering these operators will allow you to build dynamic, responsive programs that can make decisions and perform complex calculations based on user input or data analysis.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Comparison operators are fundamental to making decisions in Python. They evaluate relationships between values and return a boolean outcome: either `True` or `False`. The most common operators include `==` (equals), `!=` (not equals), `&gt;`, `&lt;`, `&gt;=`, and `&lt;=`.</a:t>
            </a:r>
          </a:p>
          <a:p>
            <a:endParaRPr/>
          </a:p>
          <a:p>
            <a:r>
              <a:t>These are used to compare numbers, strings, and even other objects. For example, `5 &gt; 3` returns `True`, while `'apple' == 'orange'` returns `False`. You’ll frequently use these within conditional statements like `if`, `elif`, and `while`.</a:t>
            </a:r>
          </a:p>
          <a:p>
            <a:endParaRPr/>
          </a:p>
          <a:p>
            <a:r>
              <a:t>Understanding these comparisons enables your programs to branch, repeat actions conditionally, and respond to inputs dynamically. They’re the logic gates of Python’s control flow.</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Conditional statements let you control the flow of execution in your Python programs. The `if` statement runs a block of code only if a given condition is true. You can follow it with `elif` clauses to test multiple conditions, and an `else` clause to handle all remaining cases.</a:t>
            </a:r>
          </a:p>
          <a:p>
            <a:endParaRPr/>
          </a:p>
          <a:p>
            <a:r>
              <a:t>Here's a basic example:</a:t>
            </a:r>
          </a:p>
          <a:p>
            <a:r>
              <a:t>```python</a:t>
            </a:r>
          </a:p>
          <a:p>
            <a:r>
              <a:t>x = 10</a:t>
            </a:r>
          </a:p>
          <a:p>
            <a:r>
              <a:t>if x &gt; 0:</a:t>
            </a:r>
          </a:p>
          <a:p>
            <a:r>
              <a:t>    print("Positive")</a:t>
            </a:r>
          </a:p>
          <a:p>
            <a:r>
              <a:t>elif x == 0:</a:t>
            </a:r>
          </a:p>
          <a:p>
            <a:r>
              <a:t>    print("Zero")</a:t>
            </a:r>
          </a:p>
          <a:p>
            <a:r>
              <a:t>else:</a:t>
            </a:r>
          </a:p>
          <a:p>
            <a:r>
              <a:t>    print("Negative")</a:t>
            </a:r>
          </a:p>
          <a:p>
            <a:r>
              <a:t>```</a:t>
            </a:r>
          </a:p>
          <a:p>
            <a:endParaRPr/>
          </a:p>
          <a:p>
            <a:r>
              <a:t>Conditions can also be nested, letting you build sophisticated logic. Just remember that clear and readable conditions make your code easier to maintain and debug.</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Nested conditions occur when one conditional block is placed inside another. This structure is useful for multi-level decisions, like validating input and checking ranges or categories within categories.</a:t>
            </a:r>
          </a:p>
          <a:p>
            <a:endParaRPr/>
          </a:p>
          <a:p>
            <a:r>
              <a:t>Example:</a:t>
            </a:r>
          </a:p>
          <a:p>
            <a:r>
              <a:t>```python</a:t>
            </a:r>
          </a:p>
          <a:p>
            <a:r>
              <a:t>x = 20</a:t>
            </a:r>
          </a:p>
          <a:p>
            <a:r>
              <a:t>if x &gt; 10:</a:t>
            </a:r>
          </a:p>
          <a:p>
            <a:r>
              <a:t>    if x &lt; 30:</a:t>
            </a:r>
          </a:p>
          <a:p>
            <a:r>
              <a:t>        print("Between 10 and 30")</a:t>
            </a:r>
          </a:p>
          <a:p>
            <a:r>
              <a:t>```</a:t>
            </a:r>
          </a:p>
          <a:p>
            <a:endParaRPr/>
          </a:p>
          <a:p>
            <a:r>
              <a:t>While powerful, deeply nested code can become hard to read. Always use clear indentation and consider refactoring complex logic into functions or combining checks with logical operators. Readability and maintainability are just as important as correctness in Python.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Loops allow you to repeat a block of code multiple times, which is crucial for automation and data processing. Python offers two primary types: `for` loops and `while` loops.</a:t>
            </a:r>
          </a:p>
          <a:p>
            <a:endParaRPr/>
          </a:p>
          <a:p>
            <a:r>
              <a:t>The `for` loop is used to iterate over a sequence such as a list, string, or range. It’s especially useful when the number of iterations is known. The `while` loop continues executing as long as a condition is true, making it suitable for cases where the end is unpredictable.</a:t>
            </a:r>
          </a:p>
          <a:p>
            <a:endParaRPr/>
          </a:p>
          <a:p>
            <a:r>
              <a:t>You can control loop behavior with `break` (exit loop), `continue` (skip iteration), and `pass` (placeholder). Mastering loops is a fundamental part of writing efficient Python code.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Let’s apply what we’ve learned through a mini-project: building a command-line calculator. This exercise reinforces conditional logic, input/output, and type casting.</a:t>
            </a:r>
          </a:p>
          <a:p>
            <a:endParaRPr/>
          </a:p>
          <a:p>
            <a:r>
              <a:t>The program will prompt the user for two numbers and an arithmetic operator. Based on the input operator (`+`, `-`, `*`, `/`), the calculator will compute and display the result.</a:t>
            </a:r>
          </a:p>
          <a:p>
            <a:endParaRPr/>
          </a:p>
          <a:p>
            <a:r>
              <a:t>This simple project encourages problem-solving using basic Python tools. It also introduces error handling and validation concepts that we will explore in greater detail later.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This mini-project aims to consolidate your learning into a tangible output: a command-line interface calculator. This small program is a stepping stone toward real-world applications.</a:t>
            </a:r>
          </a:p>
          <a:p>
            <a:endParaRPr/>
          </a:p>
          <a:p>
            <a:r>
              <a:t>You’ll collect two numbers and an operator from the user. The logic will evaluate which operation to perform using conditionals. We'll use Python's basic input/output and arithmetic tools to complete this task.</a:t>
            </a:r>
          </a:p>
          <a:p>
            <a:endParaRPr/>
          </a:p>
          <a:p>
            <a:r>
              <a:t>Handling edge cases—like invalid input or division by zero—is an important part of building resilient software. This exercise not only reinforces programming concepts but also encourages good software habits from the start.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Why is Python the language of choice for data scientists across the globe? The answer lies in its ease of use, expansive ecosystem, and sheer versatility. Python has risen to become the most widely adopted language in the data science world. With readable syntax and a low learning curve, it's ideal for both beginners and experienced developers.</a:t>
            </a:r>
          </a:p>
          <a:p>
            <a:endParaRPr/>
          </a:p>
          <a:p>
            <a:r>
              <a:t>A huge advantage of Python lies in its libraries. Whether you're cleaning data with Pandas, analyzing arrays with NumPy, or visualizing trends with Matplotlib—Python has you covered. Need to build machine learning models? Libraries like Scikit-learn and TensorFlow are industry favorites.</a:t>
            </a:r>
          </a:p>
          <a:p>
            <a:endParaRPr/>
          </a:p>
          <a:p>
            <a:r>
              <a:t>Python isn't just a tool; it's a bridge that connects business problems to technical solutions. That’s why data-driven giants like Google, Netflix, and Spotify trust Python at the core of their operations. Let’s dive deeper into how Python empowers your journey in data science.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Let’s break the CLI calculator down into clear implementation steps. First, collect input from the user: two numbers and an operator. This is your primary interface, and it uses Python’s `input()` function.</a:t>
            </a:r>
          </a:p>
          <a:p>
            <a:endParaRPr/>
          </a:p>
          <a:p>
            <a:r>
              <a:t>Next, convert the string inputs to numbers using `int()` or `float()`. This is essential for performing arithmetic operations. Then, structure the logic using if-elif-else statements to match the operator to the corresponding action.</a:t>
            </a:r>
          </a:p>
          <a:p>
            <a:endParaRPr/>
          </a:p>
          <a:p>
            <a:r>
              <a:t>Finally, print the result back to the user using `print()`. Always test the calculator for edge cases such as invalid input or division by zero. These steps collectively ensure the project is functional and beginner-friendly.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Now that your CLI calculator is implemented, it’s time to evaluate it. We’ll walk through the code line-by-line to understand how each part contributes to functionality.</a:t>
            </a:r>
          </a:p>
          <a:p>
            <a:endParaRPr/>
          </a:p>
          <a:p>
            <a:r>
              <a:t>From collecting input and casting types, to conditionally executing the correct operation, every step is intentional. You’ll also see examples of both correct outputs and error messages—especially when dividing by zero or entering an invalid operator.</a:t>
            </a:r>
          </a:p>
          <a:p>
            <a:endParaRPr/>
          </a:p>
          <a:p>
            <a:r>
              <a:t>Testing is critical. Try different combinations, such as 10 ÷ 2, or entering letters instead of numbers, to verify how your calculator responds. These tests improve code quality and reliability, preparing you for more advanced projects.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Let’s summarize what we’ve covered today in your first Python session. You’ve learned Python’s unique syntax, built around readability and indentation. This structural clarity is one of Python’s most celebrated features.</a:t>
            </a:r>
          </a:p>
          <a:p>
            <a:endParaRPr/>
          </a:p>
          <a:p>
            <a:r>
              <a:t>We explored the main data types—integers, floats, strings, booleans—and how to assign and convert between them. We saw how control structures like `if`, `else`, and loops help automate logic and decision-making in your programs.</a:t>
            </a:r>
          </a:p>
          <a:p>
            <a:endParaRPr/>
          </a:p>
          <a:p>
            <a:r>
              <a:t>Most importantly, you applied these skills in a mini-project, building a working calculator that accepts user input and performs arithmetic operations. This hands-on experience cements your understanding and sets the stage for more advanced topics ahead.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We’re wrapping up the day with a quick Q&amp;A session—feel free to ask about anything we covered, whether it's Python syntax, loops, or the calculator project.</a:t>
            </a:r>
          </a:p>
          <a:p>
            <a:endParaRPr/>
          </a:p>
          <a:p>
            <a:r>
              <a:t>For homework, you'll enhance your calculator by adding exponent (`**`) and modulus (`%`) capabilities. This challenge reinforces your logic skills and introduces new operators.</a:t>
            </a:r>
          </a:p>
          <a:p>
            <a:endParaRPr/>
          </a:p>
          <a:p>
            <a:r>
              <a:t>To expand your Python toolbox, explore built-in functions like `abs()`, `round()`, and `len()`. Finally, as a prep for tomorrow’s session, try writing a program that prints multiplication tables using a `for` loop. This exercise will ease your transition into working with repetitive tasks and nested logic.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C4BAF-1C8C-4AD1-7F1F-D504ABED3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BE3EC4-1B4F-7330-1DB1-7216520E1671}"/>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A794A9AD-95FC-DCB4-9F7A-1BACE0F02C48}"/>
              </a:ext>
            </a:extLst>
          </p:cNvPr>
          <p:cNvSpPr>
            <a:spLocks noGrp="1"/>
          </p:cNvSpPr>
          <p:nvPr>
            <p:ph type="body" idx="1"/>
          </p:nvPr>
        </p:nvSpPr>
        <p:spPr/>
        <p:txBody>
          <a:bodyPr/>
          <a:lstStyle/>
          <a:p>
            <a:r>
              <a:t>Why is Python the language of choice for data scientists across the globe? The answer lies in its ease of use, expansive ecosystem, and sheer versatility. Python has risen to become the most widely adopted language in the data science world. With readable syntax and a low learning curve, it's ideal for both beginners and experienced developers.</a:t>
            </a:r>
          </a:p>
          <a:p>
            <a:endParaRPr/>
          </a:p>
          <a:p>
            <a:r>
              <a:t>A huge advantage of Python lies in its libraries. Whether you're cleaning data with Pandas, analyzing arrays with NumPy, or visualizing trends with Matplotlib—Python has you covered. Need to build machine learning models? Libraries like Scikit-learn and TensorFlow are industry favorites.</a:t>
            </a:r>
          </a:p>
          <a:p>
            <a:endParaRPr/>
          </a:p>
          <a:p>
            <a:r>
              <a:t>Python isn't just a tool; it's a bridge that connects business problems to technical solutions. That’s why data-driven giants like Google, Netflix, and Spotify trust Python at the core of their operations. Let’s dive deeper into how Python empowers your journey in data science.</a:t>
            </a:r>
          </a:p>
        </p:txBody>
      </p:sp>
    </p:spTree>
    <p:extLst>
      <p:ext uri="{BB962C8B-B14F-4D97-AF65-F5344CB8AC3E}">
        <p14:creationId xmlns:p14="http://schemas.microsoft.com/office/powerpoint/2010/main" val="4211419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7EAF3-02D1-DCCC-E9BD-E2A6D4BDA8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95FCAD-629C-B09F-693F-9443D72E1A90}"/>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D3D65B3D-7B34-E4B7-C039-47F34E018908}"/>
              </a:ext>
            </a:extLst>
          </p:cNvPr>
          <p:cNvSpPr>
            <a:spLocks noGrp="1"/>
          </p:cNvSpPr>
          <p:nvPr>
            <p:ph type="body" idx="1"/>
          </p:nvPr>
        </p:nvSpPr>
        <p:spPr/>
        <p:txBody>
          <a:bodyPr/>
          <a:lstStyle/>
          <a:p>
            <a:r>
              <a:t>Why is Python the language of choice for data scientists across the globe? The answer lies in its ease of use, expansive ecosystem, and sheer versatility. Python has risen to become the most widely adopted language in the data science world. With readable syntax and a low learning curve, it's ideal for both beginners and experienced developers.</a:t>
            </a:r>
          </a:p>
          <a:p>
            <a:endParaRPr/>
          </a:p>
          <a:p>
            <a:r>
              <a:t>A huge advantage of Python lies in its libraries. Whether you're cleaning data with Pandas, analyzing arrays with NumPy, or visualizing trends with Matplotlib—Python has you covered. Need to build machine learning models? Libraries like Scikit-learn and TensorFlow are industry favorites.</a:t>
            </a:r>
          </a:p>
          <a:p>
            <a:endParaRPr/>
          </a:p>
          <a:p>
            <a:r>
              <a:t>Python isn't just a tool; it's a bridge that connects business problems to technical solutions. That’s why data-driven giants like Google, Netflix, and Spotify trust Python at the core of their operations. Let’s dive deeper into how Python empowers your journey in data science.</a:t>
            </a:r>
          </a:p>
        </p:txBody>
      </p:sp>
    </p:spTree>
    <p:extLst>
      <p:ext uri="{BB962C8B-B14F-4D97-AF65-F5344CB8AC3E}">
        <p14:creationId xmlns:p14="http://schemas.microsoft.com/office/powerpoint/2010/main" val="821020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A20DE-14D9-C9EB-4F99-AF0B82305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1DC714-F0BD-0A69-08DD-F3BD4E0AE517}"/>
              </a:ext>
            </a:extLst>
          </p:cNvPr>
          <p:cNvSpPr>
            <a:spLocks noGrp="1" noRot="1" noChangeAspect="1"/>
          </p:cNvSpPr>
          <p:nvPr>
            <p:ph type="sldImg" idx="2"/>
          </p:nvPr>
        </p:nvSpPr>
        <p:spPr>
          <a:xfrm>
            <a:off x="381000" y="685800"/>
            <a:ext cx="6096000" cy="3429000"/>
          </a:xfrm>
        </p:spPr>
      </p:sp>
      <p:sp>
        <p:nvSpPr>
          <p:cNvPr id="3" name="Notes Placeholder 2">
            <a:extLst>
              <a:ext uri="{FF2B5EF4-FFF2-40B4-BE49-F238E27FC236}">
                <a16:creationId xmlns:a16="http://schemas.microsoft.com/office/drawing/2014/main" id="{9992E4CD-72E5-C54A-6F9F-A6E42125D7D7}"/>
              </a:ext>
            </a:extLst>
          </p:cNvPr>
          <p:cNvSpPr>
            <a:spLocks noGrp="1"/>
          </p:cNvSpPr>
          <p:nvPr>
            <p:ph type="body" idx="1"/>
          </p:nvPr>
        </p:nvSpPr>
        <p:spPr/>
        <p:txBody>
          <a:bodyPr/>
          <a:lstStyle/>
          <a:p>
            <a:r>
              <a:t>Why is Python the language of choice for data scientists across the globe? The answer lies in its ease of use, expansive ecosystem, and sheer versatility. Python has risen to become the most widely adopted language in the data science world. With readable syntax and a low learning curve, it's ideal for both beginners and experienced developers.</a:t>
            </a:r>
          </a:p>
          <a:p>
            <a:endParaRPr/>
          </a:p>
          <a:p>
            <a:r>
              <a:t>A huge advantage of Python lies in its libraries. Whether you're cleaning data with Pandas, analyzing arrays with NumPy, or visualizing trends with Matplotlib—Python has you covered. Need to build machine learning models? Libraries like Scikit-learn and TensorFlow are industry favorites.</a:t>
            </a:r>
          </a:p>
          <a:p>
            <a:endParaRPr/>
          </a:p>
          <a:p>
            <a:r>
              <a:t>Python isn't just a tool; it's a bridge that connects business problems to technical solutions. That’s why data-driven giants like Google, Netflix, and Spotify trust Python at the core of their operations. Let’s dive deeper into how Python empowers your journey in data science.</a:t>
            </a:r>
          </a:p>
        </p:txBody>
      </p:sp>
    </p:spTree>
    <p:extLst>
      <p:ext uri="{BB962C8B-B14F-4D97-AF65-F5344CB8AC3E}">
        <p14:creationId xmlns:p14="http://schemas.microsoft.com/office/powerpoint/2010/main" val="2895461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To begin our Python journey, we need the right tools. This session introduces three essential platforms: Jupyter Notebooks, Google Colab, and Anaconda. Each serves a purpose in making your data science workflow more efficient.</a:t>
            </a:r>
          </a:p>
          <a:p>
            <a:endParaRPr/>
          </a:p>
          <a:p>
            <a:r>
              <a:t>Jupyter Notebooks allow interactive coding, visualizations, and documentation all in one place—ideal for exploring data and prototyping models. Google Colab, on the other hand, runs in the cloud and eliminates the need for local installations, making it a favorite for quick demos and collaborative coding.</a:t>
            </a:r>
          </a:p>
          <a:p>
            <a:endParaRPr/>
          </a:p>
          <a:p>
            <a:r>
              <a:t>Anaconda Distribution bundles everything you need, including Python, Jupyter, and popular libraries. It’s a one-stop-shop for setting up your data science environment. We’ll also go over step-by-step setup instructions to ensure everyone is ready to code with confidence.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Before we dive into coding, it's essential to understand Python's basic syntax. Unlike many languages, Python emphasizes readability and simplicity. It uses newline characters to denote the end of a statement rather than semicolons. This makes your code cleaner and easier to follow.</a:t>
            </a:r>
          </a:p>
          <a:p>
            <a:endParaRPr/>
          </a:p>
          <a:p>
            <a:r>
              <a:t>Another major difference is Python’s use of indentation. Indentation is not just for style—it defines blocks of code. If the indentation is incorrect, your code won’t run. Most commonly, we use 4 spaces per indent level. Mastering this is key to avoiding syntax errors.</a:t>
            </a:r>
          </a:p>
          <a:p>
            <a:endParaRPr/>
          </a:p>
          <a:p>
            <a:r>
              <a:t>Finally, commenting is crucial. Single-line comments start with a '#', while multi-line comments are enclosed in triple quotes. Clear commenting helps you and others understand the intent behind your code—making collaboration easier and more effective.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Writing clean and readable code is fundamental in Python, and it starts with two elements: comments and indentation. Comments allow you to annotate your code, making it easier for others (and your future self) to understand what you were thinking.</a:t>
            </a:r>
          </a:p>
          <a:p>
            <a:endParaRPr/>
          </a:p>
          <a:p>
            <a:r>
              <a:t>For single-line comments, just use a hash symbol (#). For multi-line explanations, enclose your text in triple quotes. This is also useful for writing documentation strings (docstrings) inside functions or classes.</a:t>
            </a:r>
          </a:p>
          <a:p>
            <a:endParaRPr/>
          </a:p>
          <a:p>
            <a:r>
              <a:t>Perhaps the most unique aspect of Python is indentation. Unlike other languages where braces or keywords define blocks, Python uses white space. Misaligned indentation will cause syntax errors. Stick to 4 spaces, and use tools like linters to enforce PEP 8—the Python style guide.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Variables are the foundation of any programming language. In Python, variables are dynamically typed, which means you don’t have to specify the data type during declaration. Python infers it automatically based on the value assigned.</a:t>
            </a:r>
          </a:p>
          <a:p>
            <a:endParaRPr/>
          </a:p>
          <a:p>
            <a:r>
              <a:t>To assign a value, you simply use the equals sign: `name = 'Alice'` or `age = 25`. Python uses what's called 'binding'—the name is bound to an object in memory. Also, Python supports multiple assignments in a single line, like `x, y = 5, 10`.</a:t>
            </a:r>
          </a:p>
          <a:p>
            <a:endParaRPr/>
          </a:p>
          <a:p>
            <a:r>
              <a:t>Naming variables clearly is also important. Use descriptive names in lowercase with underscores, following PEP 8 naming conventions. This not only improves readability but also minimizes bugs in complex codebases.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userDrawn="1">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13.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27.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13.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Python for Data Science</a:t>
            </a:r>
          </a:p>
        </p:txBody>
      </p:sp>
      <p:sp>
        <p:nvSpPr>
          <p:cNvPr id="4" name="Subtitle 3"/>
          <p:cNvSpPr>
            <a:spLocks noGrp="1"/>
          </p:cNvSpPr>
          <p:nvPr>
            <p:ph type="subTitle" idx="13"/>
          </p:nvPr>
        </p:nvSpPr>
        <p:spPr/>
        <p:txBody>
          <a:bodyPr>
            <a:normAutofit/>
          </a:bodyPr>
          <a:lstStyle/>
          <a:p>
            <a:r>
              <a:t>Day 1 – Introduction &amp; Fundamentals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956946"/>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lang="en-US" sz="1300" b="1" dirty="0">
                <a:solidFill>
                  <a:srgbClr val="616161"/>
                </a:solidFill>
                <a:latin typeface="Proxima Nova"/>
              </a:rPr>
              <a:t>Chandramouli Das </a:t>
            </a:r>
            <a:r>
              <a:rPr sz="1300" b="1" i="0" dirty="0">
                <a:solidFill>
                  <a:srgbClr val="616161"/>
                </a:solidFill>
                <a:latin typeface="Proxima Nova"/>
              </a:rPr>
              <a:t>:</a:t>
            </a:r>
            <a:r>
              <a:rPr sz="1300" b="0" i="0" dirty="0">
                <a:solidFill>
                  <a:srgbClr val="616161"/>
                </a:solidFill>
                <a:latin typeface="Proxima Nova"/>
              </a:rPr>
              <a:t> Sr Data Scientist</a:t>
            </a:r>
          </a:p>
          <a:p>
            <a:pPr marL="228600" lvl="1" indent="-91440" algn="l">
              <a:spcBef>
                <a:spcPts val="1200"/>
              </a:spcBef>
              <a:spcAft>
                <a:spcPts val="0"/>
              </a:spcAft>
              <a:buSzPct val="100000"/>
              <a:buFont typeface="Arial"/>
              <a:buChar char="•"/>
            </a:pPr>
            <a:r>
              <a:rPr sz="1300" b="1" i="0" dirty="0">
                <a:solidFill>
                  <a:srgbClr val="616161"/>
                </a:solidFill>
                <a:latin typeface="Proxima Nova"/>
              </a:rPr>
              <a:t>Organized by:</a:t>
            </a:r>
            <a:r>
              <a:rPr sz="1300" b="0" i="0" dirty="0">
                <a:solidFill>
                  <a:srgbClr val="616161"/>
                </a:solidFill>
                <a:latin typeface="Proxima Nova"/>
              </a:rPr>
              <a:t> GUVI | HCL</a:t>
            </a:r>
          </a:p>
          <a:p>
            <a:pPr marL="228600" lvl="1" indent="-91440" algn="l">
              <a:spcBef>
                <a:spcPts val="1200"/>
              </a:spcBef>
              <a:spcAft>
                <a:spcPts val="0"/>
              </a:spcAft>
              <a:buSzPct val="100000"/>
              <a:buFont typeface="Arial"/>
              <a:buChar char="•"/>
            </a:pPr>
            <a:r>
              <a:rPr sz="1300" b="1" i="0" dirty="0">
                <a:solidFill>
                  <a:srgbClr val="616161"/>
                </a:solidFill>
                <a:latin typeface="Proxima Nova"/>
              </a:rPr>
              <a:t>Course Focus:</a:t>
            </a:r>
            <a:r>
              <a:rPr sz="1300" b="0" i="0" dirty="0">
                <a:solidFill>
                  <a:srgbClr val="616161"/>
                </a:solidFill>
                <a:latin typeface="Proxima Nova"/>
              </a:rPr>
              <a:t> From Python basics to building real-world data applications</a:t>
            </a:r>
          </a:p>
          <a:p>
            <a:pPr marL="228600" lvl="1" indent="-91440" algn="l">
              <a:spcBef>
                <a:spcPts val="1200"/>
              </a:spcBef>
              <a:spcAft>
                <a:spcPts val="0"/>
              </a:spcAft>
              <a:buSzPct val="100000"/>
              <a:buFont typeface="Arial"/>
              <a:buChar char="•"/>
            </a:pPr>
            <a:r>
              <a:rPr sz="1300" b="1" i="0" dirty="0">
                <a:solidFill>
                  <a:srgbClr val="616161"/>
                </a:solidFill>
                <a:latin typeface="Proxima Nova"/>
              </a:rPr>
              <a:t>Interactive Sessions:</a:t>
            </a:r>
            <a:r>
              <a:rPr sz="1300" b="0" i="0" dirty="0">
                <a:solidFill>
                  <a:srgbClr val="616161"/>
                </a:solidFill>
                <a:latin typeface="Proxima Nova"/>
              </a:rPr>
              <a:t> Hands-on practice, Q&amp;A, and mini-projects daily</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Luke Chesser on Unsplash</a:t>
            </a:r>
          </a:p>
        </p:txBody>
      </p:sp>
      <p:pic>
        <p:nvPicPr>
          <p:cNvPr id="15" name="Picture 14">
            <a:extLst>
              <a:ext uri="{FF2B5EF4-FFF2-40B4-BE49-F238E27FC236}">
                <a16:creationId xmlns:a16="http://schemas.microsoft.com/office/drawing/2014/main" id="{EF1A5D67-1313-7548-B0F6-594C7BE2FF5F}"/>
              </a:ext>
            </a:extLst>
          </p:cNvPr>
          <p:cNvPicPr>
            <a:picLocks noChangeAspect="1"/>
          </p:cNvPicPr>
          <p:nvPr/>
        </p:nvPicPr>
        <p:blipFill>
          <a:blip r:embed="rId4"/>
          <a:stretch>
            <a:fillRect/>
          </a:stretch>
        </p:blipFill>
        <p:spPr>
          <a:xfrm>
            <a:off x="7029824" y="149971"/>
            <a:ext cx="1988671" cy="60105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Data Types in Python</a:t>
            </a:r>
          </a:p>
        </p:txBody>
      </p:sp>
      <p:sp>
        <p:nvSpPr>
          <p:cNvPr id="4" name="Subtitle 3"/>
          <p:cNvSpPr>
            <a:spLocks noGrp="1"/>
          </p:cNvSpPr>
          <p:nvPr>
            <p:ph type="subTitle" idx="13"/>
          </p:nvPr>
        </p:nvSpPr>
        <p:spPr/>
        <p:txBody>
          <a:bodyPr>
            <a:normAutofit/>
          </a:bodyPr>
          <a:lstStyle/>
          <a:p>
            <a:r>
              <a:t>Understanding Core Data Types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Integers:</a:t>
            </a:r>
            <a:r>
              <a:rPr sz="1300" b="0" i="0">
                <a:solidFill>
                  <a:srgbClr val="616161"/>
                </a:solidFill>
                <a:latin typeface="Proxima Nova"/>
              </a:rPr>
              <a:t> Whole numbers without decimals. Example: 10, -3</a:t>
            </a:r>
          </a:p>
          <a:p>
            <a:pPr marL="228600" lvl="1" indent="-91440" algn="l">
              <a:spcBef>
                <a:spcPts val="1200"/>
              </a:spcBef>
              <a:spcAft>
                <a:spcPts val="0"/>
              </a:spcAft>
              <a:buSzPct val="100000"/>
              <a:buFont typeface="Arial"/>
              <a:buChar char="•"/>
            </a:pPr>
            <a:r>
              <a:rPr sz="1300" b="1" i="0">
                <a:solidFill>
                  <a:srgbClr val="616161"/>
                </a:solidFill>
                <a:latin typeface="Proxima Nova"/>
              </a:rPr>
              <a:t>Floats:</a:t>
            </a:r>
            <a:r>
              <a:rPr sz="1300" b="0" i="0">
                <a:solidFill>
                  <a:srgbClr val="616161"/>
                </a:solidFill>
                <a:latin typeface="Proxima Nova"/>
              </a:rPr>
              <a:t> Numbers with decimals. Example: 3.14, -0.001</a:t>
            </a:r>
          </a:p>
          <a:p>
            <a:pPr marL="228600" lvl="1" indent="-91440" algn="l">
              <a:spcBef>
                <a:spcPts val="1200"/>
              </a:spcBef>
              <a:spcAft>
                <a:spcPts val="0"/>
              </a:spcAft>
              <a:buSzPct val="100000"/>
              <a:buFont typeface="Arial"/>
              <a:buChar char="•"/>
            </a:pPr>
            <a:r>
              <a:rPr sz="1300" b="1" i="0">
                <a:solidFill>
                  <a:srgbClr val="616161"/>
                </a:solidFill>
                <a:latin typeface="Proxima Nova"/>
              </a:rPr>
              <a:t>Strings:</a:t>
            </a:r>
            <a:r>
              <a:rPr sz="1300" b="0" i="0">
                <a:solidFill>
                  <a:srgbClr val="616161"/>
                </a:solidFill>
                <a:latin typeface="Proxima Nova"/>
              </a:rPr>
              <a:t> Text data enclosed in quotes. Example: 'Hello'</a:t>
            </a:r>
          </a:p>
          <a:p>
            <a:pPr marL="228600" lvl="1" indent="-91440" algn="l">
              <a:spcBef>
                <a:spcPts val="1200"/>
              </a:spcBef>
              <a:spcAft>
                <a:spcPts val="0"/>
              </a:spcAft>
              <a:buSzPct val="100000"/>
              <a:buFont typeface="Arial"/>
              <a:buChar char="•"/>
            </a:pPr>
            <a:r>
              <a:rPr sz="1300" b="1" i="0">
                <a:solidFill>
                  <a:srgbClr val="616161"/>
                </a:solidFill>
                <a:latin typeface="Proxima Nova"/>
              </a:rPr>
              <a:t>Booleans:</a:t>
            </a:r>
            <a:r>
              <a:rPr sz="1300" b="0" i="0">
                <a:solidFill>
                  <a:srgbClr val="616161"/>
                </a:solidFill>
                <a:latin typeface="Proxima Nova"/>
              </a:rPr>
              <a:t> Logical values True or False, often used in conditions.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Pankaj Patel on Unsplash</a:t>
            </a:r>
          </a:p>
        </p:txBody>
      </p:sp>
      <p:pic>
        <p:nvPicPr>
          <p:cNvPr id="3" name="Picture 2">
            <a:extLst>
              <a:ext uri="{FF2B5EF4-FFF2-40B4-BE49-F238E27FC236}">
                <a16:creationId xmlns:a16="http://schemas.microsoft.com/office/drawing/2014/main" id="{6A7B7AB6-5284-529E-D3E1-63E051C47C5B}"/>
              </a:ext>
            </a:extLst>
          </p:cNvPr>
          <p:cNvPicPr>
            <a:picLocks noChangeAspect="1"/>
          </p:cNvPicPr>
          <p:nvPr/>
        </p:nvPicPr>
        <p:blipFill>
          <a:blip r:embed="rId4"/>
          <a:stretch>
            <a:fillRect/>
          </a:stretch>
        </p:blipFill>
        <p:spPr>
          <a:xfrm>
            <a:off x="7029824" y="149971"/>
            <a:ext cx="1988671" cy="60105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Type Casting and Conversion</a:t>
            </a:r>
          </a:p>
        </p:txBody>
      </p:sp>
      <p:sp>
        <p:nvSpPr>
          <p:cNvPr id="4" name="Subtitle 3"/>
          <p:cNvSpPr>
            <a:spLocks noGrp="1"/>
          </p:cNvSpPr>
          <p:nvPr>
            <p:ph type="subTitle" idx="13"/>
          </p:nvPr>
        </p:nvSpPr>
        <p:spPr/>
        <p:txBody>
          <a:bodyPr>
            <a:normAutofit/>
          </a:bodyPr>
          <a:lstStyle/>
          <a:p>
            <a:r>
              <a:t>Switching Between Python Data Types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Implicit Conversion</a:t>
            </a:r>
          </a:p>
          <a:p>
            <a:pPr algn="ctr">
              <a:spcAft>
                <a:spcPts val="1200"/>
              </a:spcAft>
            </a:pPr>
            <a:r>
              <a:rPr sz="1300" b="0" i="0">
                <a:solidFill>
                  <a:srgbClr val="616161"/>
                </a:solidFill>
                <a:latin typeface="Proxima Nova"/>
              </a:rPr>
              <a:t>Python automatically converts types during operations when safe.</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Explicit Casting</a:t>
            </a:r>
          </a:p>
          <a:p>
            <a:pPr algn="ctr">
              <a:spcAft>
                <a:spcPts val="1200"/>
              </a:spcAft>
            </a:pPr>
            <a:r>
              <a:rPr sz="1300" b="0" i="0">
                <a:solidFill>
                  <a:srgbClr val="616161"/>
                </a:solidFill>
                <a:latin typeface="Proxima Nova"/>
              </a:rPr>
              <a:t>Use int(), float(), str(), etc., to force type changes.</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Common Errors</a:t>
            </a:r>
          </a:p>
          <a:p>
            <a:pPr algn="ctr">
              <a:spcAft>
                <a:spcPts val="1200"/>
              </a:spcAft>
            </a:pPr>
            <a:r>
              <a:rPr sz="1300" b="0" i="0">
                <a:solidFill>
                  <a:srgbClr val="616161"/>
                </a:solidFill>
                <a:latin typeface="Proxima Nova"/>
              </a:rPr>
              <a:t>Casting incompatible types, like int('abc'), will raise errors.</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image.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Best Practices</a:t>
            </a:r>
          </a:p>
          <a:p>
            <a:pPr algn="ctr">
              <a:spcAft>
                <a:spcPts val="1200"/>
              </a:spcAft>
            </a:pPr>
            <a:r>
              <a:rPr sz="1300" b="0" i="0">
                <a:solidFill>
                  <a:srgbClr val="616161"/>
                </a:solidFill>
                <a:latin typeface="Proxima Nova"/>
              </a:rPr>
              <a:t>Always validate data before casting, especially with user inputs.</a:t>
            </a:r>
          </a:p>
        </p:txBody>
      </p:sp>
      <p:pic>
        <p:nvPicPr>
          <p:cNvPr id="3" name="Picture 2">
            <a:extLst>
              <a:ext uri="{FF2B5EF4-FFF2-40B4-BE49-F238E27FC236}">
                <a16:creationId xmlns:a16="http://schemas.microsoft.com/office/drawing/2014/main" id="{5415A098-B6FD-5681-FAF3-202F8071B117}"/>
              </a:ext>
            </a:extLst>
          </p:cNvPr>
          <p:cNvPicPr>
            <a:picLocks noChangeAspect="1"/>
          </p:cNvPicPr>
          <p:nvPr/>
        </p:nvPicPr>
        <p:blipFill>
          <a:blip r:embed="rId7"/>
          <a:stretch>
            <a:fillRect/>
          </a:stretch>
        </p:blipFill>
        <p:spPr>
          <a:xfrm>
            <a:off x="7029824" y="149971"/>
            <a:ext cx="1988671" cy="60105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Input and Output Functions</a:t>
            </a:r>
          </a:p>
        </p:txBody>
      </p:sp>
      <p:sp>
        <p:nvSpPr>
          <p:cNvPr id="4" name="Subtitle 3"/>
          <p:cNvSpPr>
            <a:spLocks noGrp="1"/>
          </p:cNvSpPr>
          <p:nvPr>
            <p:ph type="subTitle" idx="13"/>
          </p:nvPr>
        </p:nvSpPr>
        <p:spPr/>
        <p:txBody>
          <a:bodyPr>
            <a:normAutofit/>
          </a:bodyPr>
          <a:lstStyle/>
          <a:p>
            <a:r>
              <a:t>Interacting with Users in Python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print() Function</a:t>
            </a:r>
          </a:p>
          <a:p>
            <a:pPr algn="ctr">
              <a:spcAft>
                <a:spcPts val="1200"/>
              </a:spcAft>
            </a:pPr>
            <a:r>
              <a:rPr sz="1300" b="0" i="0">
                <a:solidFill>
                  <a:srgbClr val="616161"/>
                </a:solidFill>
                <a:latin typeface="Proxima Nova"/>
              </a:rPr>
              <a:t>Displays output to the console. Supports strings, variables, and expressions.</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input() Function</a:t>
            </a:r>
          </a:p>
          <a:p>
            <a:pPr algn="ctr">
              <a:spcAft>
                <a:spcPts val="1200"/>
              </a:spcAft>
            </a:pPr>
            <a:r>
              <a:rPr sz="1300" b="0" i="0">
                <a:solidFill>
                  <a:srgbClr val="616161"/>
                </a:solidFill>
                <a:latin typeface="Proxima Nova"/>
              </a:rPr>
              <a:t>Captures user input from the keyboard as a string.</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Formatting Output</a:t>
            </a:r>
          </a:p>
          <a:p>
            <a:pPr algn="ctr">
              <a:spcAft>
                <a:spcPts val="1200"/>
              </a:spcAft>
            </a:pPr>
            <a:r>
              <a:rPr sz="1300" b="0" i="0">
                <a:solidFill>
                  <a:srgbClr val="616161"/>
                </a:solidFill>
                <a:latin typeface="Proxima Nova"/>
              </a:rPr>
              <a:t>Use f-strings, % formatting, or .format() for customized output.</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image.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Type Handling</a:t>
            </a:r>
          </a:p>
          <a:p>
            <a:pPr algn="ctr">
              <a:spcAft>
                <a:spcPts val="1200"/>
              </a:spcAft>
            </a:pPr>
            <a:r>
              <a:rPr sz="1300" b="0" i="0">
                <a:solidFill>
                  <a:srgbClr val="616161"/>
                </a:solidFill>
                <a:latin typeface="Proxima Nova"/>
              </a:rPr>
              <a:t>Always cast input to appropriate type (e.g., int(input()) for numbers).</a:t>
            </a:r>
          </a:p>
        </p:txBody>
      </p:sp>
      <p:pic>
        <p:nvPicPr>
          <p:cNvPr id="3" name="Picture 2">
            <a:extLst>
              <a:ext uri="{FF2B5EF4-FFF2-40B4-BE49-F238E27FC236}">
                <a16:creationId xmlns:a16="http://schemas.microsoft.com/office/drawing/2014/main" id="{431D5532-6742-AA82-A6F5-B2BAEF81F71A}"/>
              </a:ext>
            </a:extLst>
          </p:cNvPr>
          <p:cNvPicPr>
            <a:picLocks noChangeAspect="1"/>
          </p:cNvPicPr>
          <p:nvPr/>
        </p:nvPicPr>
        <p:blipFill>
          <a:blip r:embed="rId7"/>
          <a:stretch>
            <a:fillRect/>
          </a:stretch>
        </p:blipFill>
        <p:spPr>
          <a:xfrm>
            <a:off x="7029824" y="149971"/>
            <a:ext cx="1988671" cy="60105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Arithmetic and Logical Operators</a:t>
            </a:r>
          </a:p>
        </p:txBody>
      </p:sp>
      <p:sp>
        <p:nvSpPr>
          <p:cNvPr id="4" name="Subtitle 3"/>
          <p:cNvSpPr>
            <a:spLocks noGrp="1"/>
          </p:cNvSpPr>
          <p:nvPr>
            <p:ph type="subTitle" idx="13"/>
          </p:nvPr>
        </p:nvSpPr>
        <p:spPr/>
        <p:txBody>
          <a:bodyPr>
            <a:normAutofit/>
          </a:bodyPr>
          <a:lstStyle/>
          <a:p>
            <a:r>
              <a:t>Performing Calculations and Logic Checks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Arithmetic Operators</a:t>
            </a:r>
          </a:p>
          <a:p>
            <a:pPr algn="ctr">
              <a:spcAft>
                <a:spcPts val="1200"/>
              </a:spcAft>
            </a:pPr>
            <a:r>
              <a:rPr sz="1300" b="0" i="0">
                <a:solidFill>
                  <a:srgbClr val="616161"/>
                </a:solidFill>
                <a:latin typeface="Proxima Nova"/>
              </a:rPr>
              <a:t>Includes +, -, *, /, %, **, and // for mathematical operations.</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Comparison Operators</a:t>
            </a:r>
          </a:p>
          <a:p>
            <a:pPr algn="ctr">
              <a:spcAft>
                <a:spcPts val="1200"/>
              </a:spcAft>
            </a:pPr>
            <a:r>
              <a:rPr sz="1300" b="0" i="0">
                <a:solidFill>
                  <a:srgbClr val="616161"/>
                </a:solidFill>
                <a:latin typeface="Proxima Nova"/>
              </a:rPr>
              <a:t>Compare values using ==, !=, &gt;, &lt;, &gt;=, and &lt;=.</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Logical Operators</a:t>
            </a:r>
          </a:p>
          <a:p>
            <a:pPr algn="ctr">
              <a:spcAft>
                <a:spcPts val="1200"/>
              </a:spcAft>
            </a:pPr>
            <a:r>
              <a:rPr sz="1300" b="0" i="0">
                <a:solidFill>
                  <a:srgbClr val="616161"/>
                </a:solidFill>
                <a:latin typeface="Proxima Nova"/>
              </a:rPr>
              <a:t>Use and, or, not to build compound logical expressions.</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image.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Practical Examples</a:t>
            </a:r>
          </a:p>
          <a:p>
            <a:pPr algn="ctr">
              <a:spcAft>
                <a:spcPts val="1200"/>
              </a:spcAft>
            </a:pPr>
            <a:r>
              <a:rPr sz="1300" b="0" i="0">
                <a:solidFill>
                  <a:srgbClr val="616161"/>
                </a:solidFill>
                <a:latin typeface="Proxima Nova"/>
              </a:rPr>
              <a:t>Operators are used in loops, conditions, and expressions.</a:t>
            </a:r>
          </a:p>
        </p:txBody>
      </p:sp>
      <p:pic>
        <p:nvPicPr>
          <p:cNvPr id="3" name="Picture 2">
            <a:extLst>
              <a:ext uri="{FF2B5EF4-FFF2-40B4-BE49-F238E27FC236}">
                <a16:creationId xmlns:a16="http://schemas.microsoft.com/office/drawing/2014/main" id="{4B48C654-D630-0827-110F-21EEE3265499}"/>
              </a:ext>
            </a:extLst>
          </p:cNvPr>
          <p:cNvPicPr>
            <a:picLocks noChangeAspect="1"/>
          </p:cNvPicPr>
          <p:nvPr/>
        </p:nvPicPr>
        <p:blipFill>
          <a:blip r:embed="rId7"/>
          <a:stretch>
            <a:fillRect/>
          </a:stretch>
        </p:blipFill>
        <p:spPr>
          <a:xfrm>
            <a:off x="7029824" y="149971"/>
            <a:ext cx="1988671" cy="60105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Comparison Operators</a:t>
            </a:r>
          </a:p>
        </p:txBody>
      </p:sp>
      <p:sp>
        <p:nvSpPr>
          <p:cNvPr id="4" name="Subtitle 3"/>
          <p:cNvSpPr>
            <a:spLocks noGrp="1"/>
          </p:cNvSpPr>
          <p:nvPr>
            <p:ph type="subTitle" idx="13"/>
          </p:nvPr>
        </p:nvSpPr>
        <p:spPr/>
        <p:txBody>
          <a:bodyPr>
            <a:normAutofit/>
          </a:bodyPr>
          <a:lstStyle/>
          <a:p>
            <a:r>
              <a:t>Evaluating Conditions in Python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Equality &amp; Inequality:</a:t>
            </a:r>
            <a:r>
              <a:rPr sz="1300" b="0" i="0">
                <a:solidFill>
                  <a:srgbClr val="616161"/>
                </a:solidFill>
                <a:latin typeface="Proxima Nova"/>
              </a:rPr>
              <a:t> Use == to test equality and != for inequality.</a:t>
            </a:r>
          </a:p>
          <a:p>
            <a:pPr marL="228600" lvl="1" indent="-91440" algn="l">
              <a:spcBef>
                <a:spcPts val="1200"/>
              </a:spcBef>
              <a:spcAft>
                <a:spcPts val="0"/>
              </a:spcAft>
              <a:buSzPct val="100000"/>
              <a:buFont typeface="Arial"/>
              <a:buChar char="•"/>
            </a:pPr>
            <a:r>
              <a:rPr sz="1300" b="1" i="0">
                <a:solidFill>
                  <a:srgbClr val="616161"/>
                </a:solidFill>
                <a:latin typeface="Proxima Nova"/>
              </a:rPr>
              <a:t>Greater/Less Than:</a:t>
            </a:r>
            <a:r>
              <a:rPr sz="1300" b="0" i="0">
                <a:solidFill>
                  <a:srgbClr val="616161"/>
                </a:solidFill>
                <a:latin typeface="Proxima Nova"/>
              </a:rPr>
              <a:t> &gt;, &lt;, &gt;=, and &lt;= compare numerical or lexicographical values.</a:t>
            </a:r>
          </a:p>
          <a:p>
            <a:pPr marL="228600" lvl="1" indent="-91440" algn="l">
              <a:spcBef>
                <a:spcPts val="1200"/>
              </a:spcBef>
              <a:spcAft>
                <a:spcPts val="0"/>
              </a:spcAft>
              <a:buSzPct val="100000"/>
              <a:buFont typeface="Arial"/>
              <a:buChar char="•"/>
            </a:pPr>
            <a:r>
              <a:rPr sz="1300" b="1" i="0">
                <a:solidFill>
                  <a:srgbClr val="616161"/>
                </a:solidFill>
                <a:latin typeface="Proxima Nova"/>
              </a:rPr>
              <a:t>Returns Boolean:</a:t>
            </a:r>
            <a:r>
              <a:rPr sz="1300" b="0" i="0">
                <a:solidFill>
                  <a:srgbClr val="616161"/>
                </a:solidFill>
                <a:latin typeface="Proxima Nova"/>
              </a:rPr>
              <a:t> Comparison operations return either True or False.</a:t>
            </a:r>
          </a:p>
          <a:p>
            <a:pPr marL="228600" lvl="1" indent="-91440" algn="l">
              <a:spcBef>
                <a:spcPts val="1200"/>
              </a:spcBef>
              <a:spcAft>
                <a:spcPts val="0"/>
              </a:spcAft>
              <a:buSzPct val="100000"/>
              <a:buFont typeface="Arial"/>
              <a:buChar char="•"/>
            </a:pPr>
            <a:r>
              <a:rPr sz="1300" b="1" i="0">
                <a:solidFill>
                  <a:srgbClr val="616161"/>
                </a:solidFill>
                <a:latin typeface="Proxima Nova"/>
              </a:rPr>
              <a:t>Use in Conditions:</a:t>
            </a:r>
            <a:r>
              <a:rPr sz="1300" b="0" i="0">
                <a:solidFill>
                  <a:srgbClr val="616161"/>
                </a:solidFill>
                <a:latin typeface="Proxima Nova"/>
              </a:rPr>
              <a:t> Essential in if statements and loops to control flow.</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Zan on Unsplash</a:t>
            </a:r>
          </a:p>
        </p:txBody>
      </p:sp>
      <p:pic>
        <p:nvPicPr>
          <p:cNvPr id="3" name="Picture 2">
            <a:extLst>
              <a:ext uri="{FF2B5EF4-FFF2-40B4-BE49-F238E27FC236}">
                <a16:creationId xmlns:a16="http://schemas.microsoft.com/office/drawing/2014/main" id="{C15564A6-B9E9-D0D9-01F9-7F57ED342EEB}"/>
              </a:ext>
            </a:extLst>
          </p:cNvPr>
          <p:cNvPicPr>
            <a:picLocks noChangeAspect="1"/>
          </p:cNvPicPr>
          <p:nvPr/>
        </p:nvPicPr>
        <p:blipFill>
          <a:blip r:embed="rId4"/>
          <a:stretch>
            <a:fillRect/>
          </a:stretch>
        </p:blipFill>
        <p:spPr>
          <a:xfrm>
            <a:off x="7029824" y="149971"/>
            <a:ext cx="1988671" cy="60105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Conditional Statements</a:t>
            </a:r>
          </a:p>
        </p:txBody>
      </p:sp>
      <p:sp>
        <p:nvSpPr>
          <p:cNvPr id="4" name="Subtitle 3"/>
          <p:cNvSpPr>
            <a:spLocks noGrp="1"/>
          </p:cNvSpPr>
          <p:nvPr>
            <p:ph type="subTitle" idx="13"/>
          </p:nvPr>
        </p:nvSpPr>
        <p:spPr/>
        <p:txBody>
          <a:bodyPr>
            <a:normAutofit/>
          </a:bodyPr>
          <a:lstStyle/>
          <a:p>
            <a:r>
              <a:t>Controlling Program Flow with if, elif, else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247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if Statement</a:t>
            </a:r>
          </a:p>
          <a:p>
            <a:pPr algn="ctr">
              <a:spcAft>
                <a:spcPts val="1200"/>
              </a:spcAft>
            </a:pPr>
            <a:r>
              <a:rPr sz="1300" b="0" i="0">
                <a:solidFill>
                  <a:srgbClr val="616161"/>
                </a:solidFill>
                <a:latin typeface="Proxima Nova"/>
              </a:rPr>
              <a:t>Executes a block of code if the condition is true.</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elif Clause</a:t>
            </a:r>
          </a:p>
          <a:p>
            <a:pPr algn="ctr">
              <a:spcAft>
                <a:spcPts val="1200"/>
              </a:spcAft>
            </a:pPr>
            <a:r>
              <a:rPr sz="1300" b="0" i="0">
                <a:solidFill>
                  <a:srgbClr val="616161"/>
                </a:solidFill>
                <a:latin typeface="Proxima Nova"/>
              </a:rPr>
              <a:t>Tests additional conditions if the previous ones are false.</a:t>
            </a:r>
          </a:p>
        </p:txBody>
      </p:sp>
      <p:sp>
        <p:nvSpPr>
          <p:cNvPr id="19" name="Rectangle 18"/>
          <p:cNvSpPr/>
          <p:nvPr/>
        </p:nvSpPr>
        <p:spPr>
          <a:xfrm>
            <a:off x="228600" y="2887712"/>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else Clause</a:t>
            </a:r>
          </a:p>
          <a:p>
            <a:pPr algn="ctr">
              <a:spcAft>
                <a:spcPts val="1200"/>
              </a:spcAft>
            </a:pPr>
            <a:r>
              <a:rPr sz="1300" b="0" i="0">
                <a:solidFill>
                  <a:srgbClr val="616161"/>
                </a:solidFill>
                <a:latin typeface="Proxima Nova"/>
              </a:rPr>
              <a:t>Provides a fallback when no conditions are met.</a:t>
            </a:r>
          </a:p>
        </p:txBody>
      </p:sp>
      <p:sp>
        <p:nvSpPr>
          <p:cNvPr id="24" name="Rectangle 23"/>
          <p:cNvSpPr/>
          <p:nvPr/>
        </p:nvSpPr>
        <p:spPr>
          <a:xfrm>
            <a:off x="4724400" y="2887712"/>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image.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Nesting</a:t>
            </a:r>
          </a:p>
          <a:p>
            <a:pPr algn="ctr">
              <a:spcAft>
                <a:spcPts val="1200"/>
              </a:spcAft>
            </a:pPr>
            <a:r>
              <a:rPr sz="1300" b="0" i="0">
                <a:solidFill>
                  <a:srgbClr val="616161"/>
                </a:solidFill>
                <a:latin typeface="Proxima Nova"/>
              </a:rPr>
              <a:t>Conditions can be nested for complex decision logic.</a:t>
            </a:r>
          </a:p>
        </p:txBody>
      </p:sp>
      <p:pic>
        <p:nvPicPr>
          <p:cNvPr id="3" name="Picture 2">
            <a:extLst>
              <a:ext uri="{FF2B5EF4-FFF2-40B4-BE49-F238E27FC236}">
                <a16:creationId xmlns:a16="http://schemas.microsoft.com/office/drawing/2014/main" id="{6F5CFD2C-2DB9-31D1-3365-82B273726198}"/>
              </a:ext>
            </a:extLst>
          </p:cNvPr>
          <p:cNvPicPr>
            <a:picLocks noChangeAspect="1"/>
          </p:cNvPicPr>
          <p:nvPr/>
        </p:nvPicPr>
        <p:blipFill>
          <a:blip r:embed="rId7"/>
          <a:stretch>
            <a:fillRect/>
          </a:stretch>
        </p:blipFill>
        <p:spPr>
          <a:xfrm>
            <a:off x="7029824" y="149971"/>
            <a:ext cx="1988671" cy="60105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Nested Conditions</a:t>
            </a:r>
          </a:p>
        </p:txBody>
      </p:sp>
      <p:sp>
        <p:nvSpPr>
          <p:cNvPr id="4" name="Subtitle 3"/>
          <p:cNvSpPr>
            <a:spLocks noGrp="1"/>
          </p:cNvSpPr>
          <p:nvPr>
            <p:ph type="subTitle" idx="13"/>
          </p:nvPr>
        </p:nvSpPr>
        <p:spPr/>
        <p:txBody>
          <a:bodyPr>
            <a:normAutofit/>
          </a:bodyPr>
          <a:lstStyle/>
          <a:p>
            <a:r>
              <a:t>Building Multi-Level Logic in Python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Definition:</a:t>
            </a:r>
            <a:r>
              <a:rPr sz="1300" b="0" i="0">
                <a:solidFill>
                  <a:srgbClr val="616161"/>
                </a:solidFill>
                <a:latin typeface="Proxima Nova"/>
              </a:rPr>
              <a:t> An if or else block containing another if-else structure.</a:t>
            </a:r>
          </a:p>
          <a:p>
            <a:pPr marL="228600" lvl="1" indent="-91440" algn="l">
              <a:spcBef>
                <a:spcPts val="1200"/>
              </a:spcBef>
              <a:spcAft>
                <a:spcPts val="0"/>
              </a:spcAft>
              <a:buSzPct val="100000"/>
              <a:buFont typeface="Arial"/>
              <a:buChar char="•"/>
            </a:pPr>
            <a:r>
              <a:rPr sz="1300" b="1" i="0">
                <a:solidFill>
                  <a:srgbClr val="616161"/>
                </a:solidFill>
                <a:latin typeface="Proxima Nova"/>
              </a:rPr>
              <a:t>Use Case:</a:t>
            </a:r>
            <a:r>
              <a:rPr sz="1300" b="0" i="0">
                <a:solidFill>
                  <a:srgbClr val="616161"/>
                </a:solidFill>
                <a:latin typeface="Proxima Nova"/>
              </a:rPr>
              <a:t> Useful for multi-step decisions requiring layered logic.</a:t>
            </a:r>
          </a:p>
          <a:p>
            <a:pPr marL="228600" lvl="1" indent="-91440" algn="l">
              <a:spcBef>
                <a:spcPts val="1200"/>
              </a:spcBef>
              <a:spcAft>
                <a:spcPts val="0"/>
              </a:spcAft>
              <a:buSzPct val="100000"/>
              <a:buFont typeface="Arial"/>
              <a:buChar char="•"/>
            </a:pPr>
            <a:r>
              <a:rPr sz="1300" b="1" i="0">
                <a:solidFill>
                  <a:srgbClr val="616161"/>
                </a:solidFill>
                <a:latin typeface="Proxima Nova"/>
              </a:rPr>
              <a:t>Syntax Caution:</a:t>
            </a:r>
            <a:r>
              <a:rPr sz="1300" b="0" i="0">
                <a:solidFill>
                  <a:srgbClr val="616161"/>
                </a:solidFill>
                <a:latin typeface="Proxima Nova"/>
              </a:rPr>
              <a:t> Requires precise indentation to avoid logic errors.</a:t>
            </a:r>
          </a:p>
          <a:p>
            <a:pPr marL="228600" lvl="1" indent="-91440" algn="l">
              <a:spcBef>
                <a:spcPts val="1200"/>
              </a:spcBef>
              <a:spcAft>
                <a:spcPts val="0"/>
              </a:spcAft>
              <a:buSzPct val="100000"/>
              <a:buFont typeface="Arial"/>
              <a:buChar char="•"/>
            </a:pPr>
            <a:r>
              <a:rPr sz="1300" b="1" i="0">
                <a:solidFill>
                  <a:srgbClr val="616161"/>
                </a:solidFill>
                <a:latin typeface="Proxima Nova"/>
              </a:rPr>
              <a:t>Avoid Overuse:</a:t>
            </a:r>
            <a:r>
              <a:rPr sz="1300" b="0" i="0">
                <a:solidFill>
                  <a:srgbClr val="616161"/>
                </a:solidFill>
                <a:latin typeface="Proxima Nova"/>
              </a:rPr>
              <a:t> Refactor into functions or logical operators for readability.</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Nate Grant on Unsplash</a:t>
            </a:r>
          </a:p>
        </p:txBody>
      </p:sp>
      <p:pic>
        <p:nvPicPr>
          <p:cNvPr id="3" name="Picture 2">
            <a:extLst>
              <a:ext uri="{FF2B5EF4-FFF2-40B4-BE49-F238E27FC236}">
                <a16:creationId xmlns:a16="http://schemas.microsoft.com/office/drawing/2014/main" id="{DF939B83-006A-052E-32ED-95D3924BB519}"/>
              </a:ext>
            </a:extLst>
          </p:cNvPr>
          <p:cNvPicPr>
            <a:picLocks noChangeAspect="1"/>
          </p:cNvPicPr>
          <p:nvPr/>
        </p:nvPicPr>
        <p:blipFill>
          <a:blip r:embed="rId4"/>
          <a:stretch>
            <a:fillRect/>
          </a:stretch>
        </p:blipFill>
        <p:spPr>
          <a:xfrm>
            <a:off x="7029824" y="149971"/>
            <a:ext cx="1988671" cy="60105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Introduction to Loops</a:t>
            </a:r>
          </a:p>
        </p:txBody>
      </p:sp>
      <p:sp>
        <p:nvSpPr>
          <p:cNvPr id="4" name="Subtitle 3"/>
          <p:cNvSpPr>
            <a:spLocks noGrp="1"/>
          </p:cNvSpPr>
          <p:nvPr>
            <p:ph type="subTitle" idx="13"/>
          </p:nvPr>
        </p:nvSpPr>
        <p:spPr/>
        <p:txBody>
          <a:bodyPr>
            <a:normAutofit/>
          </a:bodyPr>
          <a:lstStyle/>
          <a:p>
            <a:r>
              <a:t>Repetitive Execution in Python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For Loop</a:t>
            </a:r>
          </a:p>
          <a:p>
            <a:pPr algn="ctr">
              <a:spcAft>
                <a:spcPts val="1200"/>
              </a:spcAft>
            </a:pPr>
            <a:r>
              <a:rPr sz="1300" b="0" i="0">
                <a:solidFill>
                  <a:srgbClr val="616161"/>
                </a:solidFill>
                <a:latin typeface="Proxima Nova"/>
              </a:rPr>
              <a:t>Iterates over a sequence like a list, tuple, or string.</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While Loop</a:t>
            </a:r>
          </a:p>
          <a:p>
            <a:pPr algn="ctr">
              <a:spcAft>
                <a:spcPts val="1200"/>
              </a:spcAft>
            </a:pPr>
            <a:r>
              <a:rPr sz="1300" b="0" i="0">
                <a:solidFill>
                  <a:srgbClr val="616161"/>
                </a:solidFill>
                <a:latin typeface="Proxima Nova"/>
              </a:rPr>
              <a:t>Repeats while a condition is true; useful for indeterminate repetition.</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Loop Control</a:t>
            </a:r>
          </a:p>
          <a:p>
            <a:pPr algn="ctr">
              <a:spcAft>
                <a:spcPts val="1200"/>
              </a:spcAft>
            </a:pPr>
            <a:r>
              <a:rPr sz="1300" b="0" i="0">
                <a:solidFill>
                  <a:srgbClr val="616161"/>
                </a:solidFill>
                <a:latin typeface="Proxima Nova"/>
              </a:rPr>
              <a:t>Use break, continue, and pass to manage loop flow.</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image.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Use Cases</a:t>
            </a:r>
          </a:p>
          <a:p>
            <a:pPr algn="ctr">
              <a:spcAft>
                <a:spcPts val="1200"/>
              </a:spcAft>
            </a:pPr>
            <a:r>
              <a:rPr sz="1300" b="0" i="0">
                <a:solidFill>
                  <a:srgbClr val="616161"/>
                </a:solidFill>
                <a:latin typeface="Proxima Nova"/>
              </a:rPr>
              <a:t>Loops are ideal for automation, data processing, and pattern generation.</a:t>
            </a:r>
          </a:p>
        </p:txBody>
      </p:sp>
      <p:pic>
        <p:nvPicPr>
          <p:cNvPr id="3" name="Picture 2">
            <a:extLst>
              <a:ext uri="{FF2B5EF4-FFF2-40B4-BE49-F238E27FC236}">
                <a16:creationId xmlns:a16="http://schemas.microsoft.com/office/drawing/2014/main" id="{04B5A5BB-A00C-E6B0-43D4-5808ECEDD3BB}"/>
              </a:ext>
            </a:extLst>
          </p:cNvPr>
          <p:cNvPicPr>
            <a:picLocks noChangeAspect="1"/>
          </p:cNvPicPr>
          <p:nvPr/>
        </p:nvPicPr>
        <p:blipFill>
          <a:blip r:embed="rId7"/>
          <a:stretch>
            <a:fillRect/>
          </a:stretch>
        </p:blipFill>
        <p:spPr>
          <a:xfrm>
            <a:off x="7029824" y="149971"/>
            <a:ext cx="1988671" cy="60105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Practice Exercise: Conditional Calculator</a:t>
            </a:r>
          </a:p>
        </p:txBody>
      </p:sp>
      <p:sp>
        <p:nvSpPr>
          <p:cNvPr id="4" name="Subtitle 3"/>
          <p:cNvSpPr>
            <a:spLocks noGrp="1"/>
          </p:cNvSpPr>
          <p:nvPr>
            <p:ph type="subTitle" idx="13"/>
          </p:nvPr>
        </p:nvSpPr>
        <p:spPr/>
        <p:txBody>
          <a:bodyPr>
            <a:normAutofit/>
          </a:bodyPr>
          <a:lstStyle/>
          <a:p>
            <a:r>
              <a:t>Hands-on with if, elif, else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Objective:</a:t>
            </a:r>
            <a:r>
              <a:rPr sz="1300" b="0" i="0">
                <a:solidFill>
                  <a:srgbClr val="616161"/>
                </a:solidFill>
                <a:latin typeface="Proxima Nova"/>
              </a:rPr>
              <a:t> Create a CLI calculator that performs +, -, *, / based on user input.</a:t>
            </a:r>
          </a:p>
          <a:p>
            <a:pPr marL="228600" lvl="1" indent="-91440" algn="l">
              <a:spcBef>
                <a:spcPts val="1200"/>
              </a:spcBef>
              <a:spcAft>
                <a:spcPts val="0"/>
              </a:spcAft>
              <a:buSzPct val="100000"/>
              <a:buFont typeface="Arial"/>
              <a:buChar char="•"/>
            </a:pPr>
            <a:r>
              <a:rPr sz="1300" b="1" i="0">
                <a:solidFill>
                  <a:srgbClr val="616161"/>
                </a:solidFill>
                <a:latin typeface="Proxima Nova"/>
              </a:rPr>
              <a:t>Input Flow:</a:t>
            </a:r>
            <a:r>
              <a:rPr sz="1300" b="0" i="0">
                <a:solidFill>
                  <a:srgbClr val="616161"/>
                </a:solidFill>
                <a:latin typeface="Proxima Nova"/>
              </a:rPr>
              <a:t> Accept two numbers and an operator from the user.</a:t>
            </a:r>
          </a:p>
          <a:p>
            <a:pPr marL="228600" lvl="1" indent="-91440" algn="l">
              <a:spcBef>
                <a:spcPts val="1200"/>
              </a:spcBef>
              <a:spcAft>
                <a:spcPts val="0"/>
              </a:spcAft>
              <a:buSzPct val="100000"/>
              <a:buFont typeface="Arial"/>
              <a:buChar char="•"/>
            </a:pPr>
            <a:r>
              <a:rPr sz="1300" b="1" i="0">
                <a:solidFill>
                  <a:srgbClr val="616161"/>
                </a:solidFill>
                <a:latin typeface="Proxima Nova"/>
              </a:rPr>
              <a:t>Conditional Logic:</a:t>
            </a:r>
            <a:r>
              <a:rPr sz="1300" b="0" i="0">
                <a:solidFill>
                  <a:srgbClr val="616161"/>
                </a:solidFill>
                <a:latin typeface="Proxima Nova"/>
              </a:rPr>
              <a:t> Use if-elif-else to determine the operation.</a:t>
            </a:r>
          </a:p>
          <a:p>
            <a:pPr marL="228600" lvl="1" indent="-91440" algn="l">
              <a:spcBef>
                <a:spcPts val="1200"/>
              </a:spcBef>
              <a:spcAft>
                <a:spcPts val="0"/>
              </a:spcAft>
              <a:buSzPct val="100000"/>
              <a:buFont typeface="Arial"/>
              <a:buChar char="•"/>
            </a:pPr>
            <a:r>
              <a:rPr sz="1300" b="1" i="0">
                <a:solidFill>
                  <a:srgbClr val="616161"/>
                </a:solidFill>
                <a:latin typeface="Proxima Nova"/>
              </a:rPr>
              <a:t>Output Result:</a:t>
            </a:r>
            <a:r>
              <a:rPr sz="1300" b="0" i="0">
                <a:solidFill>
                  <a:srgbClr val="616161"/>
                </a:solidFill>
                <a:latin typeface="Proxima Nova"/>
              </a:rPr>
              <a:t> Print the result or an error for invalid input.</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Adi Goldstein on Unsplash</a:t>
            </a:r>
          </a:p>
        </p:txBody>
      </p:sp>
      <p:pic>
        <p:nvPicPr>
          <p:cNvPr id="3" name="Picture 2">
            <a:extLst>
              <a:ext uri="{FF2B5EF4-FFF2-40B4-BE49-F238E27FC236}">
                <a16:creationId xmlns:a16="http://schemas.microsoft.com/office/drawing/2014/main" id="{E56A1EA2-59CE-E03D-EDE5-E1C1599A411B}"/>
              </a:ext>
            </a:extLst>
          </p:cNvPr>
          <p:cNvPicPr>
            <a:picLocks noChangeAspect="1"/>
          </p:cNvPicPr>
          <p:nvPr/>
        </p:nvPicPr>
        <p:blipFill>
          <a:blip r:embed="rId4"/>
          <a:stretch>
            <a:fillRect/>
          </a:stretch>
        </p:blipFill>
        <p:spPr>
          <a:xfrm>
            <a:off x="7029824" y="149971"/>
            <a:ext cx="1988671" cy="60105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Mini Project Overview</a:t>
            </a:r>
          </a:p>
        </p:txBody>
      </p:sp>
      <p:sp>
        <p:nvSpPr>
          <p:cNvPr id="4" name="Subtitle 3"/>
          <p:cNvSpPr>
            <a:spLocks noGrp="1"/>
          </p:cNvSpPr>
          <p:nvPr>
            <p:ph type="subTitle" idx="13"/>
          </p:nvPr>
        </p:nvSpPr>
        <p:spPr/>
        <p:txBody>
          <a:bodyPr>
            <a:normAutofit/>
          </a:bodyPr>
          <a:lstStyle/>
          <a:p>
            <a:r>
              <a:t>CLI Calculator Design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Goal:</a:t>
            </a:r>
            <a:r>
              <a:rPr sz="1300" b="0" i="0">
                <a:solidFill>
                  <a:srgbClr val="616161"/>
                </a:solidFill>
                <a:latin typeface="Proxima Nova"/>
              </a:rPr>
              <a:t> Build a Python program that performs basic arithmetic operations.</a:t>
            </a:r>
          </a:p>
          <a:p>
            <a:pPr marL="228600" lvl="1" indent="-91440" algn="l">
              <a:spcBef>
                <a:spcPts val="1200"/>
              </a:spcBef>
              <a:spcAft>
                <a:spcPts val="0"/>
              </a:spcAft>
              <a:buSzPct val="100000"/>
              <a:buFont typeface="Arial"/>
              <a:buChar char="•"/>
            </a:pPr>
            <a:r>
              <a:rPr sz="1300" b="1" i="0">
                <a:solidFill>
                  <a:srgbClr val="616161"/>
                </a:solidFill>
                <a:latin typeface="Proxima Nova"/>
              </a:rPr>
              <a:t>CLI Interface:</a:t>
            </a:r>
            <a:r>
              <a:rPr sz="1300" b="0" i="0">
                <a:solidFill>
                  <a:srgbClr val="616161"/>
                </a:solidFill>
                <a:latin typeface="Proxima Nova"/>
              </a:rPr>
              <a:t> Text-based interaction using input() and print().</a:t>
            </a:r>
          </a:p>
          <a:p>
            <a:pPr marL="228600" lvl="1" indent="-91440" algn="l">
              <a:spcBef>
                <a:spcPts val="1200"/>
              </a:spcBef>
              <a:spcAft>
                <a:spcPts val="0"/>
              </a:spcAft>
              <a:buSzPct val="100000"/>
              <a:buFont typeface="Arial"/>
              <a:buChar char="•"/>
            </a:pPr>
            <a:r>
              <a:rPr sz="1300" b="1" i="0">
                <a:solidFill>
                  <a:srgbClr val="616161"/>
                </a:solidFill>
                <a:latin typeface="Proxima Nova"/>
              </a:rPr>
              <a:t>Logic:</a:t>
            </a:r>
            <a:r>
              <a:rPr sz="1300" b="0" i="0">
                <a:solidFill>
                  <a:srgbClr val="616161"/>
                </a:solidFill>
                <a:latin typeface="Proxima Nova"/>
              </a:rPr>
              <a:t> Use conditionals to map input operator to corresponding operation.</a:t>
            </a:r>
          </a:p>
          <a:p>
            <a:pPr marL="228600" lvl="1" indent="-91440" algn="l">
              <a:spcBef>
                <a:spcPts val="1200"/>
              </a:spcBef>
              <a:spcAft>
                <a:spcPts val="0"/>
              </a:spcAft>
              <a:buSzPct val="100000"/>
              <a:buFont typeface="Arial"/>
              <a:buChar char="•"/>
            </a:pPr>
            <a:r>
              <a:rPr sz="1300" b="1" i="0">
                <a:solidFill>
                  <a:srgbClr val="616161"/>
                </a:solidFill>
                <a:latin typeface="Proxima Nova"/>
              </a:rPr>
              <a:t>Error Handling:</a:t>
            </a:r>
            <a:r>
              <a:rPr sz="1300" b="0" i="0">
                <a:solidFill>
                  <a:srgbClr val="616161"/>
                </a:solidFill>
                <a:latin typeface="Proxima Nova"/>
              </a:rPr>
              <a:t> Account for invalid input and division by zero.</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Blake Connally on Unsplash</a:t>
            </a:r>
          </a:p>
        </p:txBody>
      </p:sp>
      <p:pic>
        <p:nvPicPr>
          <p:cNvPr id="3" name="Picture 2">
            <a:extLst>
              <a:ext uri="{FF2B5EF4-FFF2-40B4-BE49-F238E27FC236}">
                <a16:creationId xmlns:a16="http://schemas.microsoft.com/office/drawing/2014/main" id="{59B6F1D9-FE3C-B305-7430-8B93251F4AD1}"/>
              </a:ext>
            </a:extLst>
          </p:cNvPr>
          <p:cNvPicPr>
            <a:picLocks noChangeAspect="1"/>
          </p:cNvPicPr>
          <p:nvPr/>
        </p:nvPicPr>
        <p:blipFill>
          <a:blip r:embed="rId4"/>
          <a:stretch>
            <a:fillRect/>
          </a:stretch>
        </p:blipFill>
        <p:spPr>
          <a:xfrm>
            <a:off x="7029824" y="149971"/>
            <a:ext cx="1988671" cy="60105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Why Learn Python for Data Science?</a:t>
            </a:r>
          </a:p>
        </p:txBody>
      </p:sp>
      <p:sp>
        <p:nvSpPr>
          <p:cNvPr id="4" name="Subtitle 3"/>
          <p:cNvSpPr>
            <a:spLocks noGrp="1"/>
          </p:cNvSpPr>
          <p:nvPr>
            <p:ph type="subTitle" idx="13"/>
          </p:nvPr>
        </p:nvSpPr>
        <p:spPr/>
        <p:txBody>
          <a:bodyPr>
            <a:normAutofit/>
          </a:bodyPr>
          <a:lstStyle/>
          <a:p>
            <a:r>
              <a:t>The Dominance of Python in the Data Ecosystem</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311586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Widely Adopted:</a:t>
            </a:r>
            <a:r>
              <a:rPr sz="1300" b="0" i="0" dirty="0">
                <a:solidFill>
                  <a:srgbClr val="616161"/>
                </a:solidFill>
                <a:latin typeface="Proxima Nova"/>
              </a:rPr>
              <a:t> Python is the most used language in data science due to its simplicity and community support.</a:t>
            </a:r>
          </a:p>
          <a:p>
            <a:pPr marL="228600" lvl="1" indent="-91440" algn="l">
              <a:spcBef>
                <a:spcPts val="1200"/>
              </a:spcBef>
              <a:spcAft>
                <a:spcPts val="0"/>
              </a:spcAft>
              <a:buSzPct val="100000"/>
              <a:buFont typeface="Arial"/>
              <a:buChar char="•"/>
            </a:pPr>
            <a:r>
              <a:rPr sz="1300" b="1" i="0" dirty="0">
                <a:solidFill>
                  <a:srgbClr val="616161"/>
                </a:solidFill>
                <a:latin typeface="Proxima Nova"/>
              </a:rPr>
              <a:t>Extensive Libraries:</a:t>
            </a:r>
            <a:r>
              <a:rPr sz="1300" b="0" i="0" dirty="0">
                <a:solidFill>
                  <a:srgbClr val="616161"/>
                </a:solidFill>
                <a:latin typeface="Proxima Nova"/>
              </a:rPr>
              <a:t> Includes powerful libraries like Pandas, NumPy, Scikit-learn, Matplotlib, and TensorFlow.</a:t>
            </a:r>
          </a:p>
          <a:p>
            <a:pPr marL="228600" lvl="1" indent="-91440" algn="l">
              <a:spcBef>
                <a:spcPts val="1200"/>
              </a:spcBef>
              <a:spcAft>
                <a:spcPts val="0"/>
              </a:spcAft>
              <a:buSzPct val="100000"/>
              <a:buFont typeface="Arial"/>
              <a:buChar char="•"/>
            </a:pPr>
            <a:r>
              <a:rPr sz="1300" b="1" i="0" dirty="0">
                <a:solidFill>
                  <a:srgbClr val="616161"/>
                </a:solidFill>
                <a:latin typeface="Proxima Nova"/>
              </a:rPr>
              <a:t>Versatility:</a:t>
            </a:r>
            <a:r>
              <a:rPr sz="1300" b="0" i="0" dirty="0">
                <a:solidFill>
                  <a:srgbClr val="616161"/>
                </a:solidFill>
                <a:latin typeface="Proxima Nova"/>
              </a:rPr>
              <a:t> From data wrangling to machine learning, Python covers all stages of the data pipeline.</a:t>
            </a:r>
          </a:p>
          <a:p>
            <a:pPr marL="228600" lvl="1" indent="-91440" algn="l">
              <a:spcBef>
                <a:spcPts val="1200"/>
              </a:spcBef>
              <a:spcAft>
                <a:spcPts val="0"/>
              </a:spcAft>
              <a:buSzPct val="100000"/>
              <a:buFont typeface="Arial"/>
              <a:buChar char="•"/>
            </a:pPr>
            <a:r>
              <a:rPr sz="1300" b="1" i="0" dirty="0">
                <a:solidFill>
                  <a:srgbClr val="616161"/>
                </a:solidFill>
                <a:latin typeface="Proxima Nova"/>
              </a:rPr>
              <a:t>Industry Standard:</a:t>
            </a:r>
            <a:r>
              <a:rPr sz="1300" b="0" i="0" dirty="0">
                <a:solidFill>
                  <a:srgbClr val="616161"/>
                </a:solidFill>
                <a:latin typeface="Proxima Nova"/>
              </a:rPr>
              <a:t> Top companies like Google, Netflix, and Spotify use Python extensively in their data workflows.</a:t>
            </a:r>
          </a:p>
        </p:txBody>
      </p:sp>
      <p:sp>
        <p:nvSpPr>
          <p:cNvPr id="10" name="Rectangle 9"/>
          <p:cNvSpPr/>
          <p:nvPr/>
        </p:nvSpPr>
        <p:spPr>
          <a:xfrm>
            <a:off x="47244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Ilija Boshkov on Unsplash</a:t>
            </a:r>
          </a:p>
        </p:txBody>
      </p:sp>
      <p:pic>
        <p:nvPicPr>
          <p:cNvPr id="3" name="Picture 2">
            <a:extLst>
              <a:ext uri="{FF2B5EF4-FFF2-40B4-BE49-F238E27FC236}">
                <a16:creationId xmlns:a16="http://schemas.microsoft.com/office/drawing/2014/main" id="{FDD34878-C381-55AA-C5C6-D1631798CC84}"/>
              </a:ext>
            </a:extLst>
          </p:cNvPr>
          <p:cNvPicPr>
            <a:picLocks noChangeAspect="1"/>
          </p:cNvPicPr>
          <p:nvPr/>
        </p:nvPicPr>
        <p:blipFill>
          <a:blip r:embed="rId4"/>
          <a:stretch>
            <a:fillRect/>
          </a:stretch>
        </p:blipFill>
        <p:spPr>
          <a:xfrm>
            <a:off x="7029824" y="149971"/>
            <a:ext cx="1988671" cy="60105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Step-by-Step Implementation</a:t>
            </a:r>
          </a:p>
        </p:txBody>
      </p:sp>
      <p:sp>
        <p:nvSpPr>
          <p:cNvPr id="4" name="Subtitle 3"/>
          <p:cNvSpPr>
            <a:spLocks noGrp="1"/>
          </p:cNvSpPr>
          <p:nvPr>
            <p:ph type="subTitle" idx="13"/>
          </p:nvPr>
        </p:nvSpPr>
        <p:spPr/>
        <p:txBody>
          <a:bodyPr>
            <a:normAutofit/>
          </a:bodyPr>
          <a:lstStyle/>
          <a:p>
            <a:r>
              <a:t>Building the CLI Calculator in Python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247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Input Collection</a:t>
            </a:r>
          </a:p>
          <a:p>
            <a:pPr algn="ctr">
              <a:spcAft>
                <a:spcPts val="1200"/>
              </a:spcAft>
            </a:pPr>
            <a:r>
              <a:rPr sz="1300" b="0" i="0">
                <a:solidFill>
                  <a:srgbClr val="616161"/>
                </a:solidFill>
                <a:latin typeface="Proxima Nova"/>
              </a:rPr>
              <a:t>Prompt user for two numbers and an arithmetic operator.</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Data Conversion</a:t>
            </a:r>
          </a:p>
          <a:p>
            <a:pPr algn="ctr">
              <a:spcAft>
                <a:spcPts val="1200"/>
              </a:spcAft>
            </a:pPr>
            <a:r>
              <a:rPr sz="1300" b="0" i="0">
                <a:solidFill>
                  <a:srgbClr val="616161"/>
                </a:solidFill>
                <a:latin typeface="Proxima Nova"/>
              </a:rPr>
              <a:t>Convert string inputs to appropriate numeric types using int() or float().</a:t>
            </a:r>
          </a:p>
        </p:txBody>
      </p:sp>
      <p:sp>
        <p:nvSpPr>
          <p:cNvPr id="19" name="Rectangle 18"/>
          <p:cNvSpPr/>
          <p:nvPr/>
        </p:nvSpPr>
        <p:spPr>
          <a:xfrm>
            <a:off x="228600" y="2887712"/>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Conditional Logic</a:t>
            </a:r>
          </a:p>
          <a:p>
            <a:pPr algn="ctr">
              <a:spcAft>
                <a:spcPts val="1200"/>
              </a:spcAft>
            </a:pPr>
            <a:r>
              <a:rPr sz="1300" b="0" i="0">
                <a:solidFill>
                  <a:srgbClr val="616161"/>
                </a:solidFill>
                <a:latin typeface="Proxima Nova"/>
              </a:rPr>
              <a:t>Use if-elif-else to evaluate the selected operation.</a:t>
            </a:r>
          </a:p>
        </p:txBody>
      </p:sp>
      <p:sp>
        <p:nvSpPr>
          <p:cNvPr id="24" name="Rectangle 23"/>
          <p:cNvSpPr/>
          <p:nvPr/>
        </p:nvSpPr>
        <p:spPr>
          <a:xfrm>
            <a:off x="4724400" y="2887712"/>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image.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Display Output</a:t>
            </a:r>
          </a:p>
          <a:p>
            <a:pPr algn="ctr">
              <a:spcAft>
                <a:spcPts val="1200"/>
              </a:spcAft>
            </a:pPr>
            <a:r>
              <a:rPr sz="1300" b="0" i="0">
                <a:solidFill>
                  <a:srgbClr val="616161"/>
                </a:solidFill>
                <a:latin typeface="Proxima Nova"/>
              </a:rPr>
              <a:t>Print the computed result or error messages.</a:t>
            </a:r>
          </a:p>
        </p:txBody>
      </p:sp>
      <p:pic>
        <p:nvPicPr>
          <p:cNvPr id="3" name="Picture 2">
            <a:extLst>
              <a:ext uri="{FF2B5EF4-FFF2-40B4-BE49-F238E27FC236}">
                <a16:creationId xmlns:a16="http://schemas.microsoft.com/office/drawing/2014/main" id="{4E097BD2-0064-E9FD-76E7-3D2C2D099A65}"/>
              </a:ext>
            </a:extLst>
          </p:cNvPr>
          <p:cNvPicPr>
            <a:picLocks noChangeAspect="1"/>
          </p:cNvPicPr>
          <p:nvPr/>
        </p:nvPicPr>
        <p:blipFill>
          <a:blip r:embed="rId7"/>
          <a:stretch>
            <a:fillRect/>
          </a:stretch>
        </p:blipFill>
        <p:spPr>
          <a:xfrm>
            <a:off x="7029824" y="149971"/>
            <a:ext cx="1988671" cy="60105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Code Review and Output</a:t>
            </a:r>
          </a:p>
        </p:txBody>
      </p:sp>
      <p:sp>
        <p:nvSpPr>
          <p:cNvPr id="4" name="Subtitle 3"/>
          <p:cNvSpPr>
            <a:spLocks noGrp="1"/>
          </p:cNvSpPr>
          <p:nvPr>
            <p:ph type="subTitle" idx="13"/>
          </p:nvPr>
        </p:nvSpPr>
        <p:spPr/>
        <p:txBody>
          <a:bodyPr>
            <a:normAutofit/>
          </a:bodyPr>
          <a:lstStyle/>
          <a:p>
            <a:r>
              <a:t>Interpreting CLI Calculator Results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Code Walkthrough:</a:t>
            </a:r>
            <a:r>
              <a:rPr sz="1300" b="0" i="0">
                <a:solidFill>
                  <a:srgbClr val="616161"/>
                </a:solidFill>
                <a:latin typeface="Proxima Nova"/>
              </a:rPr>
              <a:t> Review Python code line-by-line for clarity and logic.</a:t>
            </a:r>
          </a:p>
          <a:p>
            <a:pPr marL="228600" lvl="1" indent="-91440" algn="l">
              <a:spcBef>
                <a:spcPts val="1200"/>
              </a:spcBef>
              <a:spcAft>
                <a:spcPts val="0"/>
              </a:spcAft>
              <a:buSzPct val="100000"/>
              <a:buFont typeface="Arial"/>
              <a:buChar char="•"/>
            </a:pPr>
            <a:r>
              <a:rPr sz="1300" b="1" i="0">
                <a:solidFill>
                  <a:srgbClr val="616161"/>
                </a:solidFill>
                <a:latin typeface="Proxima Nova"/>
              </a:rPr>
              <a:t>Output Scenarios:</a:t>
            </a:r>
            <a:r>
              <a:rPr sz="1300" b="0" i="0">
                <a:solidFill>
                  <a:srgbClr val="616161"/>
                </a:solidFill>
                <a:latin typeface="Proxima Nova"/>
              </a:rPr>
              <a:t> Explore expected results for each arithmetic operation.</a:t>
            </a:r>
          </a:p>
          <a:p>
            <a:pPr marL="228600" lvl="1" indent="-91440" algn="l">
              <a:spcBef>
                <a:spcPts val="1200"/>
              </a:spcBef>
              <a:spcAft>
                <a:spcPts val="0"/>
              </a:spcAft>
              <a:buSzPct val="100000"/>
              <a:buFont typeface="Arial"/>
              <a:buChar char="•"/>
            </a:pPr>
            <a:r>
              <a:rPr sz="1300" b="1" i="0">
                <a:solidFill>
                  <a:srgbClr val="616161"/>
                </a:solidFill>
                <a:latin typeface="Proxima Nova"/>
              </a:rPr>
              <a:t>Error Handling:</a:t>
            </a:r>
            <a:r>
              <a:rPr sz="1300" b="0" i="0">
                <a:solidFill>
                  <a:srgbClr val="616161"/>
                </a:solidFill>
                <a:latin typeface="Proxima Nova"/>
              </a:rPr>
              <a:t> Handle invalid operators and division by zero gracefully.</a:t>
            </a:r>
          </a:p>
          <a:p>
            <a:pPr marL="228600" lvl="1" indent="-91440" algn="l">
              <a:spcBef>
                <a:spcPts val="1200"/>
              </a:spcBef>
              <a:spcAft>
                <a:spcPts val="0"/>
              </a:spcAft>
              <a:buSzPct val="100000"/>
              <a:buFont typeface="Arial"/>
              <a:buChar char="•"/>
            </a:pPr>
            <a:r>
              <a:rPr sz="1300" b="1" i="0">
                <a:solidFill>
                  <a:srgbClr val="616161"/>
                </a:solidFill>
                <a:latin typeface="Proxima Nova"/>
              </a:rPr>
              <a:t>Testing Tips:</a:t>
            </a:r>
            <a:r>
              <a:rPr sz="1300" b="0" i="0">
                <a:solidFill>
                  <a:srgbClr val="616161"/>
                </a:solidFill>
                <a:latin typeface="Proxima Nova"/>
              </a:rPr>
              <a:t> Run test cases for various inputs to ensure robustness.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Ilija Boshkov on Unsplash</a:t>
            </a:r>
          </a:p>
        </p:txBody>
      </p:sp>
      <p:pic>
        <p:nvPicPr>
          <p:cNvPr id="3" name="Picture 2">
            <a:extLst>
              <a:ext uri="{FF2B5EF4-FFF2-40B4-BE49-F238E27FC236}">
                <a16:creationId xmlns:a16="http://schemas.microsoft.com/office/drawing/2014/main" id="{874C4DD0-D295-6A9B-8343-B12D45308B22}"/>
              </a:ext>
            </a:extLst>
          </p:cNvPr>
          <p:cNvPicPr>
            <a:picLocks noChangeAspect="1"/>
          </p:cNvPicPr>
          <p:nvPr/>
        </p:nvPicPr>
        <p:blipFill>
          <a:blip r:embed="rId4"/>
          <a:stretch>
            <a:fillRect/>
          </a:stretch>
        </p:blipFill>
        <p:spPr>
          <a:xfrm>
            <a:off x="7029824" y="149971"/>
            <a:ext cx="1988671" cy="60105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Key Takeaways and Summary</a:t>
            </a:r>
          </a:p>
        </p:txBody>
      </p:sp>
      <p:sp>
        <p:nvSpPr>
          <p:cNvPr id="4" name="Subtitle 3"/>
          <p:cNvSpPr>
            <a:spLocks noGrp="1"/>
          </p:cNvSpPr>
          <p:nvPr>
            <p:ph type="subTitle" idx="13"/>
          </p:nvPr>
        </p:nvSpPr>
        <p:spPr/>
        <p:txBody>
          <a:bodyPr>
            <a:normAutofit/>
          </a:bodyPr>
          <a:lstStyle/>
          <a:p>
            <a:r>
              <a:t>Recap of Python Fundamentals Learned Today</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Python Syntax</a:t>
            </a:r>
          </a:p>
          <a:p>
            <a:pPr algn="ctr">
              <a:spcAft>
                <a:spcPts val="1200"/>
              </a:spcAft>
            </a:pPr>
            <a:r>
              <a:rPr sz="1300" b="0" i="0">
                <a:solidFill>
                  <a:srgbClr val="616161"/>
                </a:solidFill>
                <a:latin typeface="Proxima Nova"/>
              </a:rPr>
              <a:t>Clear, indentation-based structure supports readability and simplicity.</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Data Types and Variables</a:t>
            </a:r>
          </a:p>
          <a:p>
            <a:pPr algn="ctr">
              <a:spcAft>
                <a:spcPts val="1200"/>
              </a:spcAft>
            </a:pPr>
            <a:r>
              <a:rPr sz="1300" b="0" i="0">
                <a:solidFill>
                  <a:srgbClr val="616161"/>
                </a:solidFill>
                <a:latin typeface="Proxima Nova"/>
              </a:rPr>
              <a:t>Integers, floats, strings, booleans form the core of data handling.</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Control Flow</a:t>
            </a:r>
          </a:p>
          <a:p>
            <a:pPr algn="ctr">
              <a:spcAft>
                <a:spcPts val="1200"/>
              </a:spcAft>
            </a:pPr>
            <a:r>
              <a:rPr sz="1300" b="0" i="0">
                <a:solidFill>
                  <a:srgbClr val="616161"/>
                </a:solidFill>
                <a:latin typeface="Proxima Nova"/>
              </a:rPr>
              <a:t>Conditional statements and loops provide logic and automation.</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image.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Hands-on Practice</a:t>
            </a:r>
          </a:p>
          <a:p>
            <a:pPr algn="ctr">
              <a:spcAft>
                <a:spcPts val="1200"/>
              </a:spcAft>
            </a:pPr>
            <a:r>
              <a:rPr sz="1300" b="0" i="0">
                <a:solidFill>
                  <a:srgbClr val="616161"/>
                </a:solidFill>
                <a:latin typeface="Proxima Nova"/>
              </a:rPr>
              <a:t>Built a CLI calculator using all the core concepts.</a:t>
            </a:r>
          </a:p>
        </p:txBody>
      </p:sp>
      <p:pic>
        <p:nvPicPr>
          <p:cNvPr id="3" name="Picture 2">
            <a:extLst>
              <a:ext uri="{FF2B5EF4-FFF2-40B4-BE49-F238E27FC236}">
                <a16:creationId xmlns:a16="http://schemas.microsoft.com/office/drawing/2014/main" id="{89649AEE-003C-DE65-7E95-CF0759BB6DDA}"/>
              </a:ext>
            </a:extLst>
          </p:cNvPr>
          <p:cNvPicPr>
            <a:picLocks noChangeAspect="1"/>
          </p:cNvPicPr>
          <p:nvPr/>
        </p:nvPicPr>
        <p:blipFill>
          <a:blip r:embed="rId7"/>
          <a:stretch>
            <a:fillRect/>
          </a:stretch>
        </p:blipFill>
        <p:spPr>
          <a:xfrm>
            <a:off x="7029824" y="149971"/>
            <a:ext cx="1988671" cy="60105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Q&amp;A and Homework</a:t>
            </a:r>
          </a:p>
        </p:txBody>
      </p:sp>
      <p:sp>
        <p:nvSpPr>
          <p:cNvPr id="4" name="Subtitle 3"/>
          <p:cNvSpPr>
            <a:spLocks noGrp="1"/>
          </p:cNvSpPr>
          <p:nvPr>
            <p:ph type="subTitle" idx="13"/>
          </p:nvPr>
        </p:nvSpPr>
        <p:spPr/>
        <p:txBody>
          <a:bodyPr>
            <a:normAutofit/>
          </a:bodyPr>
          <a:lstStyle/>
          <a:p>
            <a:r>
              <a:t>Wrap-up and Continued Practice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Open Q&amp;A:</a:t>
            </a:r>
            <a:r>
              <a:rPr sz="1300" b="0" i="0">
                <a:solidFill>
                  <a:srgbClr val="616161"/>
                </a:solidFill>
                <a:latin typeface="Proxima Nova"/>
              </a:rPr>
              <a:t> Address questions about today's topics or the calculator project.</a:t>
            </a:r>
          </a:p>
          <a:p>
            <a:pPr marL="228600" lvl="1" indent="-91440" algn="l">
              <a:spcBef>
                <a:spcPts val="1200"/>
              </a:spcBef>
              <a:spcAft>
                <a:spcPts val="0"/>
              </a:spcAft>
              <a:buSzPct val="100000"/>
              <a:buFont typeface="Arial"/>
              <a:buChar char="•"/>
            </a:pPr>
            <a:r>
              <a:rPr sz="1300" b="1" i="0">
                <a:solidFill>
                  <a:srgbClr val="616161"/>
                </a:solidFill>
                <a:latin typeface="Proxima Nova"/>
              </a:rPr>
              <a:t>Homework Task:</a:t>
            </a:r>
            <a:r>
              <a:rPr sz="1300" b="0" i="0">
                <a:solidFill>
                  <a:srgbClr val="616161"/>
                </a:solidFill>
                <a:latin typeface="Proxima Nova"/>
              </a:rPr>
              <a:t> Rebuild the calculator to include exponent and modulus operations.</a:t>
            </a:r>
          </a:p>
          <a:p>
            <a:pPr marL="228600" lvl="1" indent="-91440" algn="l">
              <a:spcBef>
                <a:spcPts val="1200"/>
              </a:spcBef>
              <a:spcAft>
                <a:spcPts val="0"/>
              </a:spcAft>
              <a:buSzPct val="100000"/>
              <a:buFont typeface="Arial"/>
              <a:buChar char="•"/>
            </a:pPr>
            <a:r>
              <a:rPr sz="1300" b="1" i="0">
                <a:solidFill>
                  <a:srgbClr val="616161"/>
                </a:solidFill>
                <a:latin typeface="Proxima Nova"/>
              </a:rPr>
              <a:t>Explore Further:</a:t>
            </a:r>
            <a:r>
              <a:rPr sz="1300" b="0" i="0">
                <a:solidFill>
                  <a:srgbClr val="616161"/>
                </a:solidFill>
                <a:latin typeface="Proxima Nova"/>
              </a:rPr>
              <a:t> Research Python built-in functions like abs(), round(), and len().</a:t>
            </a:r>
          </a:p>
          <a:p>
            <a:pPr marL="228600" lvl="1" indent="-91440" algn="l">
              <a:spcBef>
                <a:spcPts val="1200"/>
              </a:spcBef>
              <a:spcAft>
                <a:spcPts val="0"/>
              </a:spcAft>
              <a:buSzPct val="100000"/>
              <a:buFont typeface="Arial"/>
              <a:buChar char="•"/>
            </a:pPr>
            <a:r>
              <a:rPr sz="1300" b="1" i="0">
                <a:solidFill>
                  <a:srgbClr val="616161"/>
                </a:solidFill>
                <a:latin typeface="Proxima Nova"/>
              </a:rPr>
              <a:t>Next Session Prep:</a:t>
            </a:r>
            <a:r>
              <a:rPr sz="1300" b="0" i="0">
                <a:solidFill>
                  <a:srgbClr val="616161"/>
                </a:solidFill>
                <a:latin typeface="Proxima Nova"/>
              </a:rPr>
              <a:t> Review loops and write a program that prints the multiplication table.</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Mari Helin on Unsplash</a:t>
            </a:r>
          </a:p>
        </p:txBody>
      </p:sp>
      <p:pic>
        <p:nvPicPr>
          <p:cNvPr id="3" name="Picture 2">
            <a:extLst>
              <a:ext uri="{FF2B5EF4-FFF2-40B4-BE49-F238E27FC236}">
                <a16:creationId xmlns:a16="http://schemas.microsoft.com/office/drawing/2014/main" id="{863A54BF-1970-19EC-FBED-0E1C01E26117}"/>
              </a:ext>
            </a:extLst>
          </p:cNvPr>
          <p:cNvPicPr>
            <a:picLocks noChangeAspect="1"/>
          </p:cNvPicPr>
          <p:nvPr/>
        </p:nvPicPr>
        <p:blipFill>
          <a:blip r:embed="rId4"/>
          <a:stretch>
            <a:fillRect/>
          </a:stretch>
        </p:blipFill>
        <p:spPr>
          <a:xfrm>
            <a:off x="7029824" y="149971"/>
            <a:ext cx="1988671" cy="60105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F7A75-3E9D-C7D2-DD8B-9FADDA2450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276723-D279-A8CE-5A44-92A1976EB997}"/>
              </a:ext>
            </a:extLst>
          </p:cNvPr>
          <p:cNvSpPr>
            <a:spLocks noGrp="1"/>
          </p:cNvSpPr>
          <p:nvPr>
            <p:ph type="title"/>
          </p:nvPr>
        </p:nvSpPr>
        <p:spPr/>
        <p:txBody>
          <a:bodyPr>
            <a:normAutofit/>
          </a:bodyPr>
          <a:lstStyle/>
          <a:p>
            <a:r>
              <a:t>Why Learn Python for Data Science?</a:t>
            </a:r>
          </a:p>
        </p:txBody>
      </p:sp>
      <p:sp>
        <p:nvSpPr>
          <p:cNvPr id="4" name="Subtitle 3">
            <a:extLst>
              <a:ext uri="{FF2B5EF4-FFF2-40B4-BE49-F238E27FC236}">
                <a16:creationId xmlns:a16="http://schemas.microsoft.com/office/drawing/2014/main" id="{E61B5AC8-BF0A-657B-BEE6-D522901E9AE2}"/>
              </a:ext>
            </a:extLst>
          </p:cNvPr>
          <p:cNvSpPr>
            <a:spLocks noGrp="1"/>
          </p:cNvSpPr>
          <p:nvPr>
            <p:ph type="subTitle" idx="13"/>
          </p:nvPr>
        </p:nvSpPr>
        <p:spPr/>
        <p:txBody>
          <a:bodyPr>
            <a:normAutofit/>
          </a:bodyPr>
          <a:lstStyle/>
          <a:p>
            <a:r>
              <a:t>The Dominance of Python in the Data Ecosystem</a:t>
            </a:r>
          </a:p>
        </p:txBody>
      </p:sp>
      <p:sp>
        <p:nvSpPr>
          <p:cNvPr id="5" name="Rectangle 4">
            <a:extLst>
              <a:ext uri="{FF2B5EF4-FFF2-40B4-BE49-F238E27FC236}">
                <a16:creationId xmlns:a16="http://schemas.microsoft.com/office/drawing/2014/main" id="{743D40BC-6053-9E95-0C5B-B9293433937F}"/>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D4759CC5-CAB7-2D02-56A0-E5E6A9463FB1}"/>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a:extLst>
              <a:ext uri="{FF2B5EF4-FFF2-40B4-BE49-F238E27FC236}">
                <a16:creationId xmlns:a16="http://schemas.microsoft.com/office/drawing/2014/main" id="{BF203967-6F7B-63D9-9327-E33BE247D723}"/>
              </a:ext>
            </a:extLst>
          </p:cNvPr>
          <p:cNvSpPr/>
          <p:nvPr/>
        </p:nvSpPr>
        <p:spPr>
          <a:xfrm>
            <a:off x="228600" y="1508670"/>
            <a:ext cx="8686800"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3DFE3631-C86A-9B51-CDA1-C3FC1C6D0484}"/>
              </a:ext>
            </a:extLst>
          </p:cNvPr>
          <p:cNvSpPr/>
          <p:nvPr/>
        </p:nvSpPr>
        <p:spPr>
          <a:xfrm>
            <a:off x="2286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a:extLst>
              <a:ext uri="{FF2B5EF4-FFF2-40B4-BE49-F238E27FC236}">
                <a16:creationId xmlns:a16="http://schemas.microsoft.com/office/drawing/2014/main" id="{F2CE6808-32ED-A977-FB94-090879711D28}"/>
              </a:ext>
            </a:extLst>
          </p:cNvPr>
          <p:cNvSpPr txBox="1"/>
          <p:nvPr/>
        </p:nvSpPr>
        <p:spPr>
          <a:xfrm>
            <a:off x="228600" y="1508670"/>
            <a:ext cx="8314765" cy="1948867"/>
          </a:xfrm>
          <a:prstGeom prst="rect">
            <a:avLst/>
          </a:prstGeom>
          <a:noFill/>
          <a:ln>
            <a:noFill/>
          </a:ln>
        </p:spPr>
        <p:txBody>
          <a:bodyPr wrap="square" lIns="190500" tIns="0" rIns="0" bIns="190500" anchor="t">
            <a:spAutoFit/>
          </a:bodyPr>
          <a:lstStyle/>
          <a:p>
            <a:pPr>
              <a:lnSpc>
                <a:spcPct val="115000"/>
              </a:lnSpc>
              <a:spcBef>
                <a:spcPts val="400"/>
              </a:spcBef>
              <a:spcAft>
                <a:spcPts val="600"/>
              </a:spcAft>
            </a:pPr>
            <a:r>
              <a:rPr lang="en-IN" sz="2000" dirty="0">
                <a:solidFill>
                  <a:srgbClr val="616161"/>
                </a:solidFill>
                <a:latin typeface="Proxima Nova"/>
              </a:rPr>
              <a:t>• Netflix: Movie recommendation using collaborative filtering.</a:t>
            </a:r>
            <a:br>
              <a:rPr lang="en-IN" sz="2000" dirty="0">
                <a:solidFill>
                  <a:srgbClr val="616161"/>
                </a:solidFill>
                <a:latin typeface="Proxima Nova"/>
              </a:rPr>
            </a:br>
            <a:r>
              <a:rPr lang="en-IN" sz="2000" dirty="0">
                <a:solidFill>
                  <a:srgbClr val="616161"/>
                </a:solidFill>
                <a:latin typeface="Proxima Nova"/>
              </a:rPr>
              <a:t>• Uber: Predicting estimated time of arrival and dynamic pricing.</a:t>
            </a:r>
            <a:br>
              <a:rPr lang="en-IN" sz="2000" dirty="0">
                <a:solidFill>
                  <a:srgbClr val="616161"/>
                </a:solidFill>
                <a:latin typeface="Proxima Nova"/>
              </a:rPr>
            </a:br>
            <a:r>
              <a:rPr lang="en-IN" sz="2000" dirty="0">
                <a:solidFill>
                  <a:srgbClr val="616161"/>
                </a:solidFill>
                <a:latin typeface="Proxima Nova"/>
              </a:rPr>
              <a:t>• Amazon: Product recommendations and inventory optimization.</a:t>
            </a:r>
            <a:br>
              <a:rPr lang="en-IN" sz="2000" dirty="0">
                <a:solidFill>
                  <a:srgbClr val="616161"/>
                </a:solidFill>
                <a:latin typeface="Proxima Nova"/>
              </a:rPr>
            </a:br>
            <a:r>
              <a:rPr lang="en-IN" sz="2000" dirty="0">
                <a:solidFill>
                  <a:srgbClr val="616161"/>
                </a:solidFill>
                <a:latin typeface="Proxima Nova"/>
              </a:rPr>
              <a:t>• Healthcare: Predicting disease likelihood based on patient data.</a:t>
            </a:r>
            <a:br>
              <a:rPr lang="en-IN" sz="2000" dirty="0">
                <a:solidFill>
                  <a:srgbClr val="616161"/>
                </a:solidFill>
                <a:latin typeface="Proxima Nova"/>
              </a:rPr>
            </a:br>
            <a:r>
              <a:rPr lang="en-IN" sz="2000" dirty="0">
                <a:solidFill>
                  <a:srgbClr val="616161"/>
                </a:solidFill>
                <a:latin typeface="Proxima Nova"/>
              </a:rPr>
              <a:t>• Finance: Detecting fraud in real-time transactions.</a:t>
            </a:r>
          </a:p>
        </p:txBody>
      </p:sp>
      <p:sp>
        <p:nvSpPr>
          <p:cNvPr id="10" name="Rectangle 9">
            <a:extLst>
              <a:ext uri="{FF2B5EF4-FFF2-40B4-BE49-F238E27FC236}">
                <a16:creationId xmlns:a16="http://schemas.microsoft.com/office/drawing/2014/main" id="{A17A786E-D9CC-11BB-B975-15CB6DBE5EFE}"/>
              </a:ext>
            </a:extLst>
          </p:cNvPr>
          <p:cNvSpPr/>
          <p:nvPr/>
        </p:nvSpPr>
        <p:spPr>
          <a:xfrm>
            <a:off x="47244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1D4509CF-708A-0512-1BFA-2287CD4A2609}"/>
              </a:ext>
            </a:extLst>
          </p:cNvPr>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sp>
        <p:nvSpPr>
          <p:cNvPr id="13" name="Rectangle 12">
            <a:extLst>
              <a:ext uri="{FF2B5EF4-FFF2-40B4-BE49-F238E27FC236}">
                <a16:creationId xmlns:a16="http://schemas.microsoft.com/office/drawing/2014/main" id="{49537B84-EDAC-7C2F-DE1D-EA22A078C2A9}"/>
              </a:ext>
            </a:extLst>
          </p:cNvPr>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3" name="Picture 2">
            <a:extLst>
              <a:ext uri="{FF2B5EF4-FFF2-40B4-BE49-F238E27FC236}">
                <a16:creationId xmlns:a16="http://schemas.microsoft.com/office/drawing/2014/main" id="{C67223A0-ACC8-73E2-33F3-F6AA0425C443}"/>
              </a:ext>
            </a:extLst>
          </p:cNvPr>
          <p:cNvPicPr>
            <a:picLocks noChangeAspect="1"/>
          </p:cNvPicPr>
          <p:nvPr/>
        </p:nvPicPr>
        <p:blipFill>
          <a:blip r:embed="rId3"/>
          <a:stretch>
            <a:fillRect/>
          </a:stretch>
        </p:blipFill>
        <p:spPr>
          <a:xfrm>
            <a:off x="7029824" y="149971"/>
            <a:ext cx="1988671" cy="601054"/>
          </a:xfrm>
          <a:prstGeom prst="rect">
            <a:avLst/>
          </a:prstGeom>
        </p:spPr>
      </p:pic>
    </p:spTree>
    <p:extLst>
      <p:ext uri="{BB962C8B-B14F-4D97-AF65-F5344CB8AC3E}">
        <p14:creationId xmlns:p14="http://schemas.microsoft.com/office/powerpoint/2010/main" val="1861005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03D89-B63E-1CB8-2D1D-DF069C95A0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C36213-B200-7EC1-A2B3-559B78813A38}"/>
              </a:ext>
            </a:extLst>
          </p:cNvPr>
          <p:cNvSpPr>
            <a:spLocks noGrp="1"/>
          </p:cNvSpPr>
          <p:nvPr>
            <p:ph type="title"/>
          </p:nvPr>
        </p:nvSpPr>
        <p:spPr/>
        <p:txBody>
          <a:bodyPr>
            <a:normAutofit/>
          </a:bodyPr>
          <a:lstStyle/>
          <a:p>
            <a:r>
              <a:rPr dirty="0"/>
              <a:t>Why Learn Python for Data Science?</a:t>
            </a:r>
          </a:p>
        </p:txBody>
      </p:sp>
      <p:sp>
        <p:nvSpPr>
          <p:cNvPr id="4" name="Subtitle 3">
            <a:extLst>
              <a:ext uri="{FF2B5EF4-FFF2-40B4-BE49-F238E27FC236}">
                <a16:creationId xmlns:a16="http://schemas.microsoft.com/office/drawing/2014/main" id="{CD3DC271-C1AB-8853-C627-279811ADA0AF}"/>
              </a:ext>
            </a:extLst>
          </p:cNvPr>
          <p:cNvSpPr>
            <a:spLocks noGrp="1"/>
          </p:cNvSpPr>
          <p:nvPr>
            <p:ph type="subTitle" idx="13"/>
          </p:nvPr>
        </p:nvSpPr>
        <p:spPr/>
        <p:txBody>
          <a:bodyPr>
            <a:normAutofit/>
          </a:bodyPr>
          <a:lstStyle/>
          <a:p>
            <a:r>
              <a:t>The Dominance of Python in the Data Ecosystem</a:t>
            </a:r>
          </a:p>
        </p:txBody>
      </p:sp>
      <p:sp>
        <p:nvSpPr>
          <p:cNvPr id="5" name="Rectangle 4">
            <a:extLst>
              <a:ext uri="{FF2B5EF4-FFF2-40B4-BE49-F238E27FC236}">
                <a16:creationId xmlns:a16="http://schemas.microsoft.com/office/drawing/2014/main" id="{AAE724C2-C37E-6FBF-B4BE-0BBBB81C18AD}"/>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C8ABB379-C2AD-0596-A5C4-B266B272C6B2}"/>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a:extLst>
              <a:ext uri="{FF2B5EF4-FFF2-40B4-BE49-F238E27FC236}">
                <a16:creationId xmlns:a16="http://schemas.microsoft.com/office/drawing/2014/main" id="{2739430B-5117-0FC4-6B1F-9279D044CEF8}"/>
              </a:ext>
            </a:extLst>
          </p:cNvPr>
          <p:cNvSpPr/>
          <p:nvPr/>
        </p:nvSpPr>
        <p:spPr>
          <a:xfrm>
            <a:off x="228600" y="1508670"/>
            <a:ext cx="8686800"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77CFA005-CEA2-24B8-6963-7DC7FC6148A6}"/>
              </a:ext>
            </a:extLst>
          </p:cNvPr>
          <p:cNvSpPr/>
          <p:nvPr/>
        </p:nvSpPr>
        <p:spPr>
          <a:xfrm>
            <a:off x="2286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a:extLst>
              <a:ext uri="{FF2B5EF4-FFF2-40B4-BE49-F238E27FC236}">
                <a16:creationId xmlns:a16="http://schemas.microsoft.com/office/drawing/2014/main" id="{0AD3DE6D-9FF0-6627-9891-E70250E23267}"/>
              </a:ext>
            </a:extLst>
          </p:cNvPr>
          <p:cNvSpPr txBox="1"/>
          <p:nvPr/>
        </p:nvSpPr>
        <p:spPr>
          <a:xfrm>
            <a:off x="228600" y="1508670"/>
            <a:ext cx="8153400" cy="2786404"/>
          </a:xfrm>
          <a:prstGeom prst="rect">
            <a:avLst/>
          </a:prstGeom>
          <a:noFill/>
          <a:ln>
            <a:noFill/>
          </a:ln>
        </p:spPr>
        <p:txBody>
          <a:bodyPr wrap="square" lIns="190500" tIns="0" rIns="0" bIns="190500" anchor="t">
            <a:spAutoFit/>
          </a:bodyPr>
          <a:lstStyle/>
          <a:p>
            <a:pPr marL="285750" indent="-285750">
              <a:lnSpc>
                <a:spcPct val="115000"/>
              </a:lnSpc>
              <a:spcBef>
                <a:spcPts val="400"/>
              </a:spcBef>
              <a:spcAft>
                <a:spcPts val="600"/>
              </a:spcAft>
              <a:buFontTx/>
              <a:buChar char="-"/>
            </a:pPr>
            <a:r>
              <a:rPr lang="en-IN" sz="1800" b="1" dirty="0">
                <a:effectLst/>
                <a:latin typeface="Calibri" panose="020F0502020204030204" pitchFamily="34" charset="0"/>
                <a:ea typeface="Arial" panose="020B0604020202020204" pitchFamily="34" charset="0"/>
                <a:cs typeface="Arial" panose="020B0604020202020204" pitchFamily="34" charset="0"/>
              </a:rPr>
              <a:t>Data Analyst: Visualizes and interprets data to answer business questions.</a:t>
            </a:r>
          </a:p>
          <a:p>
            <a:pPr>
              <a:lnSpc>
                <a:spcPct val="115000"/>
              </a:lnSpc>
              <a:spcBef>
                <a:spcPts val="400"/>
              </a:spcBef>
              <a:spcAft>
                <a:spcPts val="600"/>
              </a:spcAft>
            </a:pPr>
            <a:br>
              <a:rPr lang="en-IN" sz="1800" b="1" dirty="0">
                <a:effectLst/>
                <a:latin typeface="Calibri" panose="020F0502020204030204" pitchFamily="34" charset="0"/>
                <a:ea typeface="Arial" panose="020B0604020202020204" pitchFamily="34" charset="0"/>
                <a:cs typeface="Arial" panose="020B0604020202020204" pitchFamily="34" charset="0"/>
              </a:rPr>
            </a:br>
            <a:r>
              <a:rPr lang="en-IN" sz="1800" b="1" dirty="0">
                <a:effectLst/>
                <a:latin typeface="Calibri" panose="020F0502020204030204" pitchFamily="34" charset="0"/>
                <a:ea typeface="Arial" panose="020B0604020202020204" pitchFamily="34" charset="0"/>
                <a:cs typeface="Arial" panose="020B0604020202020204" pitchFamily="34" charset="0"/>
              </a:rPr>
              <a:t>- Data Scientist: Builds models to predict or classify based on historical data.</a:t>
            </a:r>
          </a:p>
          <a:p>
            <a:pPr>
              <a:lnSpc>
                <a:spcPct val="115000"/>
              </a:lnSpc>
              <a:spcBef>
                <a:spcPts val="400"/>
              </a:spcBef>
              <a:spcAft>
                <a:spcPts val="600"/>
              </a:spcAft>
            </a:pPr>
            <a:br>
              <a:rPr lang="en-IN" sz="1800" b="1" dirty="0">
                <a:effectLst/>
                <a:latin typeface="Calibri" panose="020F0502020204030204" pitchFamily="34" charset="0"/>
                <a:ea typeface="Arial" panose="020B0604020202020204" pitchFamily="34" charset="0"/>
                <a:cs typeface="Arial" panose="020B0604020202020204" pitchFamily="34" charset="0"/>
              </a:rPr>
            </a:br>
            <a:r>
              <a:rPr lang="en-IN" sz="1800" b="1" dirty="0">
                <a:effectLst/>
                <a:latin typeface="Calibri" panose="020F0502020204030204" pitchFamily="34" charset="0"/>
                <a:ea typeface="Arial" panose="020B0604020202020204" pitchFamily="34" charset="0"/>
                <a:cs typeface="Arial" panose="020B0604020202020204" pitchFamily="34" charset="0"/>
              </a:rPr>
              <a:t>- Machine Learning Engineer: Builds and deploys predictive systems at scale.</a:t>
            </a:r>
            <a:br>
              <a:rPr lang="en-IN" sz="1800" b="1" dirty="0">
                <a:effectLst/>
                <a:latin typeface="Calibri" panose="020F0502020204030204" pitchFamily="34" charset="0"/>
                <a:ea typeface="Arial" panose="020B0604020202020204" pitchFamily="34" charset="0"/>
                <a:cs typeface="Arial" panose="020B0604020202020204" pitchFamily="34" charset="0"/>
              </a:rPr>
            </a:br>
            <a:endParaRPr lang="en-IN" sz="1800" b="1" dirty="0">
              <a:effectLst/>
              <a:latin typeface="Calibri" panose="020F0502020204030204" pitchFamily="34" charset="0"/>
              <a:ea typeface="Arial" panose="020B0604020202020204" pitchFamily="34" charset="0"/>
              <a:cs typeface="Arial" panose="020B0604020202020204" pitchFamily="34" charset="0"/>
            </a:endParaRPr>
          </a:p>
          <a:p>
            <a:pPr>
              <a:lnSpc>
                <a:spcPct val="115000"/>
              </a:lnSpc>
              <a:spcBef>
                <a:spcPts val="400"/>
              </a:spcBef>
              <a:spcAft>
                <a:spcPts val="600"/>
              </a:spcAft>
            </a:pPr>
            <a:r>
              <a:rPr lang="en-IN" sz="1800" b="1" dirty="0">
                <a:effectLst/>
                <a:latin typeface="Calibri" panose="020F0502020204030204" pitchFamily="34" charset="0"/>
                <a:ea typeface="Arial" panose="020B0604020202020204" pitchFamily="34" charset="0"/>
                <a:cs typeface="Arial" panose="020B0604020202020204" pitchFamily="34" charset="0"/>
              </a:rPr>
              <a:t>- Data Engineer: Designs systems for data ingestion, storage, and transformation.</a:t>
            </a:r>
            <a:endParaRPr lang="en-IN" sz="1800" dirty="0">
              <a:effectLst/>
              <a:latin typeface="Arial" panose="020B0604020202020204" pitchFamily="34" charset="0"/>
              <a:ea typeface="Arial" panose="020B0604020202020204" pitchFamily="34" charset="0"/>
            </a:endParaRPr>
          </a:p>
        </p:txBody>
      </p:sp>
      <p:sp>
        <p:nvSpPr>
          <p:cNvPr id="10" name="Rectangle 9">
            <a:extLst>
              <a:ext uri="{FF2B5EF4-FFF2-40B4-BE49-F238E27FC236}">
                <a16:creationId xmlns:a16="http://schemas.microsoft.com/office/drawing/2014/main" id="{C4923742-DC3B-875F-990C-73D87DAA24AE}"/>
              </a:ext>
            </a:extLst>
          </p:cNvPr>
          <p:cNvSpPr/>
          <p:nvPr/>
        </p:nvSpPr>
        <p:spPr>
          <a:xfrm>
            <a:off x="47244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a:extLst>
              <a:ext uri="{FF2B5EF4-FFF2-40B4-BE49-F238E27FC236}">
                <a16:creationId xmlns:a16="http://schemas.microsoft.com/office/drawing/2014/main" id="{981D1A69-E9B8-EA53-E0F7-C25905A56C62}"/>
              </a:ext>
            </a:extLst>
          </p:cNvPr>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a:extLst>
              <a:ext uri="{FF2B5EF4-FFF2-40B4-BE49-F238E27FC236}">
                <a16:creationId xmlns:a16="http://schemas.microsoft.com/office/drawing/2014/main" id="{A7434652-2A05-72AC-6959-55D0D6BA63B9}"/>
              </a:ext>
            </a:extLst>
          </p:cNvPr>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Ilija Boshkov on Unsplash</a:t>
            </a:r>
          </a:p>
        </p:txBody>
      </p:sp>
      <p:pic>
        <p:nvPicPr>
          <p:cNvPr id="3" name="Picture 2">
            <a:extLst>
              <a:ext uri="{FF2B5EF4-FFF2-40B4-BE49-F238E27FC236}">
                <a16:creationId xmlns:a16="http://schemas.microsoft.com/office/drawing/2014/main" id="{1DD002B6-66B8-7CFF-C0D5-68A0DB438472}"/>
              </a:ext>
            </a:extLst>
          </p:cNvPr>
          <p:cNvPicPr>
            <a:picLocks noChangeAspect="1"/>
          </p:cNvPicPr>
          <p:nvPr/>
        </p:nvPicPr>
        <p:blipFill>
          <a:blip r:embed="rId3"/>
          <a:stretch>
            <a:fillRect/>
          </a:stretch>
        </p:blipFill>
        <p:spPr>
          <a:xfrm>
            <a:off x="7029824" y="149971"/>
            <a:ext cx="1988671" cy="601054"/>
          </a:xfrm>
          <a:prstGeom prst="rect">
            <a:avLst/>
          </a:prstGeom>
        </p:spPr>
      </p:pic>
    </p:spTree>
    <p:extLst>
      <p:ext uri="{BB962C8B-B14F-4D97-AF65-F5344CB8AC3E}">
        <p14:creationId xmlns:p14="http://schemas.microsoft.com/office/powerpoint/2010/main" val="3876118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AEDAC-A9ED-E1E2-F565-59B60BDD5C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5408AA-0F0A-BBF4-052E-52A8D30AD90A}"/>
              </a:ext>
            </a:extLst>
          </p:cNvPr>
          <p:cNvSpPr>
            <a:spLocks noGrp="1"/>
          </p:cNvSpPr>
          <p:nvPr>
            <p:ph type="title"/>
          </p:nvPr>
        </p:nvSpPr>
        <p:spPr/>
        <p:txBody>
          <a:bodyPr>
            <a:normAutofit/>
          </a:bodyPr>
          <a:lstStyle/>
          <a:p>
            <a:r>
              <a:t>Why Learn Python for Data Science?</a:t>
            </a:r>
          </a:p>
        </p:txBody>
      </p:sp>
      <p:sp>
        <p:nvSpPr>
          <p:cNvPr id="4" name="Subtitle 3">
            <a:extLst>
              <a:ext uri="{FF2B5EF4-FFF2-40B4-BE49-F238E27FC236}">
                <a16:creationId xmlns:a16="http://schemas.microsoft.com/office/drawing/2014/main" id="{FF5D09B0-A38F-4A6A-5E3A-F76E2E2659F0}"/>
              </a:ext>
            </a:extLst>
          </p:cNvPr>
          <p:cNvSpPr>
            <a:spLocks noGrp="1"/>
          </p:cNvSpPr>
          <p:nvPr>
            <p:ph type="subTitle" idx="13"/>
          </p:nvPr>
        </p:nvSpPr>
        <p:spPr/>
        <p:txBody>
          <a:bodyPr>
            <a:normAutofit/>
          </a:bodyPr>
          <a:lstStyle/>
          <a:p>
            <a:r>
              <a:t>The Dominance of Python in the Data Ecosystem</a:t>
            </a:r>
          </a:p>
        </p:txBody>
      </p:sp>
      <p:sp>
        <p:nvSpPr>
          <p:cNvPr id="5" name="Rectangle 4">
            <a:extLst>
              <a:ext uri="{FF2B5EF4-FFF2-40B4-BE49-F238E27FC236}">
                <a16:creationId xmlns:a16="http://schemas.microsoft.com/office/drawing/2014/main" id="{4E162819-91FB-95BD-C6AD-469D1936D851}"/>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a:extLst>
              <a:ext uri="{FF2B5EF4-FFF2-40B4-BE49-F238E27FC236}">
                <a16:creationId xmlns:a16="http://schemas.microsoft.com/office/drawing/2014/main" id="{41885D01-0B3A-3C99-7307-7D570C82D7DA}"/>
              </a:ext>
            </a:extLst>
          </p:cNvPr>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a:extLst>
              <a:ext uri="{FF2B5EF4-FFF2-40B4-BE49-F238E27FC236}">
                <a16:creationId xmlns:a16="http://schemas.microsoft.com/office/drawing/2014/main" id="{4471D550-E919-5D7E-F874-9953EC456706}"/>
              </a:ext>
            </a:extLst>
          </p:cNvPr>
          <p:cNvSpPr/>
          <p:nvPr/>
        </p:nvSpPr>
        <p:spPr>
          <a:xfrm>
            <a:off x="228600" y="1508670"/>
            <a:ext cx="8686800"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a:extLst>
              <a:ext uri="{FF2B5EF4-FFF2-40B4-BE49-F238E27FC236}">
                <a16:creationId xmlns:a16="http://schemas.microsoft.com/office/drawing/2014/main" id="{7D1F77CF-A9FF-AF04-2367-416C6CEC88A2}"/>
              </a:ext>
            </a:extLst>
          </p:cNvPr>
          <p:cNvSpPr/>
          <p:nvPr/>
        </p:nvSpPr>
        <p:spPr>
          <a:xfrm>
            <a:off x="2286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a:extLst>
              <a:ext uri="{FF2B5EF4-FFF2-40B4-BE49-F238E27FC236}">
                <a16:creationId xmlns:a16="http://schemas.microsoft.com/office/drawing/2014/main" id="{927704A3-097F-DFB9-A62F-ACAEB9F148A7}"/>
              </a:ext>
            </a:extLst>
          </p:cNvPr>
          <p:cNvSpPr txBox="1"/>
          <p:nvPr/>
        </p:nvSpPr>
        <p:spPr>
          <a:xfrm>
            <a:off x="228600" y="1508670"/>
            <a:ext cx="8314765" cy="3485570"/>
          </a:xfrm>
          <a:prstGeom prst="rect">
            <a:avLst/>
          </a:prstGeom>
          <a:noFill/>
          <a:ln>
            <a:noFill/>
          </a:ln>
        </p:spPr>
        <p:txBody>
          <a:bodyPr wrap="square" lIns="190500" tIns="0" rIns="0" bIns="190500" anchor="t">
            <a:spAutoFit/>
          </a:bodyPr>
          <a:lstStyle/>
          <a:p>
            <a:pPr>
              <a:lnSpc>
                <a:spcPct val="115000"/>
              </a:lnSpc>
              <a:spcBef>
                <a:spcPts val="400"/>
              </a:spcBef>
              <a:spcAft>
                <a:spcPts val="600"/>
              </a:spcAft>
              <a:buNone/>
            </a:pPr>
            <a:r>
              <a:rPr lang="en-IN" sz="1800" b="1" kern="0" dirty="0">
                <a:solidFill>
                  <a:srgbClr val="003366"/>
                </a:solidFill>
                <a:effectLst/>
                <a:latin typeface="Calibri" panose="020F0502020204030204" pitchFamily="34" charset="0"/>
                <a:cs typeface="Arial" panose="020B0604020202020204" pitchFamily="34" charset="0"/>
              </a:rPr>
              <a:t>Data Science Lifecycle</a:t>
            </a:r>
            <a:endParaRPr lang="en-IN" sz="1800" b="1" kern="0" dirty="0">
              <a:effectLst/>
              <a:latin typeface="Arial" panose="020B0604020202020204" pitchFamily="34" charset="0"/>
            </a:endParaRPr>
          </a:p>
          <a:p>
            <a:pPr>
              <a:lnSpc>
                <a:spcPct val="115000"/>
              </a:lnSpc>
              <a:spcBef>
                <a:spcPts val="400"/>
              </a:spcBef>
              <a:spcAft>
                <a:spcPts val="600"/>
              </a:spcAft>
            </a:pPr>
            <a:r>
              <a:rPr lang="en-IN" sz="1800" dirty="0">
                <a:effectLst/>
                <a:latin typeface="Calibri" panose="020F0502020204030204" pitchFamily="34" charset="0"/>
                <a:ea typeface="Arial" panose="020B0604020202020204" pitchFamily="34" charset="0"/>
                <a:cs typeface="Arial" panose="020B0604020202020204" pitchFamily="34" charset="0"/>
              </a:rPr>
              <a:t>The typical steps involved in solving a data science problem:</a:t>
            </a:r>
            <a:br>
              <a:rPr lang="en-IN" sz="1800" dirty="0">
                <a:effectLst/>
                <a:latin typeface="Calibri" panose="020F0502020204030204" pitchFamily="34" charset="0"/>
                <a:ea typeface="Arial" panose="020B0604020202020204" pitchFamily="34" charset="0"/>
                <a:cs typeface="Arial" panose="020B0604020202020204" pitchFamily="34" charset="0"/>
              </a:rPr>
            </a:br>
            <a:r>
              <a:rPr lang="en-IN" sz="1800" dirty="0">
                <a:effectLst/>
                <a:latin typeface="Calibri" panose="020F0502020204030204" pitchFamily="34" charset="0"/>
                <a:ea typeface="Arial" panose="020B0604020202020204" pitchFamily="34" charset="0"/>
                <a:cs typeface="Arial" panose="020B0604020202020204" pitchFamily="34" charset="0"/>
              </a:rPr>
              <a:t>1. Define the Problem</a:t>
            </a:r>
            <a:br>
              <a:rPr lang="en-IN" sz="1800" dirty="0">
                <a:effectLst/>
                <a:latin typeface="Calibri" panose="020F0502020204030204" pitchFamily="34" charset="0"/>
                <a:ea typeface="Arial" panose="020B0604020202020204" pitchFamily="34" charset="0"/>
                <a:cs typeface="Arial" panose="020B0604020202020204" pitchFamily="34" charset="0"/>
              </a:rPr>
            </a:br>
            <a:r>
              <a:rPr lang="en-IN" sz="1800" dirty="0">
                <a:effectLst/>
                <a:latin typeface="Calibri" panose="020F0502020204030204" pitchFamily="34" charset="0"/>
                <a:ea typeface="Arial" panose="020B0604020202020204" pitchFamily="34" charset="0"/>
                <a:cs typeface="Arial" panose="020B0604020202020204" pitchFamily="34" charset="0"/>
              </a:rPr>
              <a:t>2. Collect Data</a:t>
            </a:r>
            <a:br>
              <a:rPr lang="en-IN" sz="1800" dirty="0">
                <a:effectLst/>
                <a:latin typeface="Calibri" panose="020F0502020204030204" pitchFamily="34" charset="0"/>
                <a:ea typeface="Arial" panose="020B0604020202020204" pitchFamily="34" charset="0"/>
                <a:cs typeface="Arial" panose="020B0604020202020204" pitchFamily="34" charset="0"/>
              </a:rPr>
            </a:br>
            <a:r>
              <a:rPr lang="en-IN" sz="1800" dirty="0">
                <a:effectLst/>
                <a:latin typeface="Calibri" panose="020F0502020204030204" pitchFamily="34" charset="0"/>
                <a:ea typeface="Arial" panose="020B0604020202020204" pitchFamily="34" charset="0"/>
                <a:cs typeface="Arial" panose="020B0604020202020204" pitchFamily="34" charset="0"/>
              </a:rPr>
              <a:t>3. Clean and Prepare Data</a:t>
            </a:r>
            <a:br>
              <a:rPr lang="en-IN" sz="1800" dirty="0">
                <a:effectLst/>
                <a:latin typeface="Calibri" panose="020F0502020204030204" pitchFamily="34" charset="0"/>
                <a:ea typeface="Arial" panose="020B0604020202020204" pitchFamily="34" charset="0"/>
                <a:cs typeface="Arial" panose="020B0604020202020204" pitchFamily="34" charset="0"/>
              </a:rPr>
            </a:br>
            <a:r>
              <a:rPr lang="en-IN" sz="1800" dirty="0">
                <a:effectLst/>
                <a:latin typeface="Calibri" panose="020F0502020204030204" pitchFamily="34" charset="0"/>
                <a:ea typeface="Arial" panose="020B0604020202020204" pitchFamily="34" charset="0"/>
                <a:cs typeface="Arial" panose="020B0604020202020204" pitchFamily="34" charset="0"/>
              </a:rPr>
              <a:t>4. Explore the Data (EDA)</a:t>
            </a:r>
            <a:br>
              <a:rPr lang="en-IN" sz="1800" dirty="0">
                <a:effectLst/>
                <a:latin typeface="Calibri" panose="020F0502020204030204" pitchFamily="34" charset="0"/>
                <a:ea typeface="Arial" panose="020B0604020202020204" pitchFamily="34" charset="0"/>
                <a:cs typeface="Arial" panose="020B0604020202020204" pitchFamily="34" charset="0"/>
              </a:rPr>
            </a:br>
            <a:r>
              <a:rPr lang="en-IN" sz="1800" dirty="0">
                <a:effectLst/>
                <a:latin typeface="Calibri" panose="020F0502020204030204" pitchFamily="34" charset="0"/>
                <a:ea typeface="Arial" panose="020B0604020202020204" pitchFamily="34" charset="0"/>
                <a:cs typeface="Arial" panose="020B0604020202020204" pitchFamily="34" charset="0"/>
              </a:rPr>
              <a:t>5. Build Model(s)</a:t>
            </a:r>
            <a:br>
              <a:rPr lang="en-IN" sz="1800" dirty="0">
                <a:effectLst/>
                <a:latin typeface="Calibri" panose="020F0502020204030204" pitchFamily="34" charset="0"/>
                <a:ea typeface="Arial" panose="020B0604020202020204" pitchFamily="34" charset="0"/>
                <a:cs typeface="Arial" panose="020B0604020202020204" pitchFamily="34" charset="0"/>
              </a:rPr>
            </a:br>
            <a:r>
              <a:rPr lang="en-IN" sz="1800" dirty="0">
                <a:effectLst/>
                <a:latin typeface="Calibri" panose="020F0502020204030204" pitchFamily="34" charset="0"/>
                <a:ea typeface="Arial" panose="020B0604020202020204" pitchFamily="34" charset="0"/>
                <a:cs typeface="Arial" panose="020B0604020202020204" pitchFamily="34" charset="0"/>
              </a:rPr>
              <a:t>6. Evaluate Models</a:t>
            </a:r>
            <a:br>
              <a:rPr lang="en-IN" sz="1800" dirty="0">
                <a:effectLst/>
                <a:latin typeface="Calibri" panose="020F0502020204030204" pitchFamily="34" charset="0"/>
                <a:ea typeface="Arial" panose="020B0604020202020204" pitchFamily="34" charset="0"/>
                <a:cs typeface="Arial" panose="020B0604020202020204" pitchFamily="34" charset="0"/>
              </a:rPr>
            </a:br>
            <a:r>
              <a:rPr lang="en-IN" sz="1800" dirty="0">
                <a:effectLst/>
                <a:latin typeface="Calibri" panose="020F0502020204030204" pitchFamily="34" charset="0"/>
                <a:ea typeface="Arial" panose="020B0604020202020204" pitchFamily="34" charset="0"/>
                <a:cs typeface="Arial" panose="020B0604020202020204" pitchFamily="34" charset="0"/>
              </a:rPr>
              <a:t>7. Deploy the Solution</a:t>
            </a:r>
            <a:br>
              <a:rPr lang="en-IN" sz="1800" dirty="0">
                <a:effectLst/>
                <a:latin typeface="Calibri" panose="020F0502020204030204" pitchFamily="34" charset="0"/>
                <a:ea typeface="Arial" panose="020B0604020202020204" pitchFamily="34" charset="0"/>
                <a:cs typeface="Arial" panose="020B0604020202020204" pitchFamily="34" charset="0"/>
              </a:rPr>
            </a:br>
            <a:r>
              <a:rPr lang="en-IN" sz="1800" dirty="0">
                <a:effectLst/>
                <a:latin typeface="Calibri" panose="020F0502020204030204" pitchFamily="34" charset="0"/>
                <a:ea typeface="Arial" panose="020B0604020202020204" pitchFamily="34" charset="0"/>
                <a:cs typeface="Arial" panose="020B0604020202020204" pitchFamily="34" charset="0"/>
              </a:rPr>
              <a:t>8. Monitor and Improve</a:t>
            </a:r>
            <a:endParaRPr lang="en-IN" sz="1800" dirty="0">
              <a:effectLst/>
              <a:latin typeface="Arial" panose="020B0604020202020204" pitchFamily="34" charset="0"/>
              <a:ea typeface="Arial" panose="020B0604020202020204" pitchFamily="34" charset="0"/>
            </a:endParaRPr>
          </a:p>
        </p:txBody>
      </p:sp>
      <p:sp>
        <p:nvSpPr>
          <p:cNvPr id="10" name="Rectangle 9">
            <a:extLst>
              <a:ext uri="{FF2B5EF4-FFF2-40B4-BE49-F238E27FC236}">
                <a16:creationId xmlns:a16="http://schemas.microsoft.com/office/drawing/2014/main" id="{2390E535-F8CF-41C0-870F-0BA092AD32E8}"/>
              </a:ext>
            </a:extLst>
          </p:cNvPr>
          <p:cNvSpPr/>
          <p:nvPr/>
        </p:nvSpPr>
        <p:spPr>
          <a:xfrm>
            <a:off x="47244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a:extLst>
              <a:ext uri="{FF2B5EF4-FFF2-40B4-BE49-F238E27FC236}">
                <a16:creationId xmlns:a16="http://schemas.microsoft.com/office/drawing/2014/main" id="{B8278C8C-C811-35E0-A191-4BB7A68A7ED5}"/>
              </a:ext>
            </a:extLst>
          </p:cNvPr>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sp>
        <p:nvSpPr>
          <p:cNvPr id="13" name="Rectangle 12">
            <a:extLst>
              <a:ext uri="{FF2B5EF4-FFF2-40B4-BE49-F238E27FC236}">
                <a16:creationId xmlns:a16="http://schemas.microsoft.com/office/drawing/2014/main" id="{CBFDC6D0-F5AD-E7C6-5444-7E77B390C893}"/>
              </a:ext>
            </a:extLst>
          </p:cNvPr>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3" name="Picture 2">
            <a:extLst>
              <a:ext uri="{FF2B5EF4-FFF2-40B4-BE49-F238E27FC236}">
                <a16:creationId xmlns:a16="http://schemas.microsoft.com/office/drawing/2014/main" id="{F6A0FBD8-32C7-A8F3-7A69-5AD53A09A5EF}"/>
              </a:ext>
            </a:extLst>
          </p:cNvPr>
          <p:cNvPicPr>
            <a:picLocks noChangeAspect="1"/>
          </p:cNvPicPr>
          <p:nvPr/>
        </p:nvPicPr>
        <p:blipFill>
          <a:blip r:embed="rId3"/>
          <a:stretch>
            <a:fillRect/>
          </a:stretch>
        </p:blipFill>
        <p:spPr>
          <a:xfrm>
            <a:off x="7029824" y="149971"/>
            <a:ext cx="1988671" cy="601054"/>
          </a:xfrm>
          <a:prstGeom prst="rect">
            <a:avLst/>
          </a:prstGeom>
        </p:spPr>
      </p:pic>
    </p:spTree>
    <p:extLst>
      <p:ext uri="{BB962C8B-B14F-4D97-AF65-F5344CB8AC3E}">
        <p14:creationId xmlns:p14="http://schemas.microsoft.com/office/powerpoint/2010/main" val="2815481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Setting Up the Environment</a:t>
            </a:r>
          </a:p>
        </p:txBody>
      </p:sp>
      <p:sp>
        <p:nvSpPr>
          <p:cNvPr id="4" name="Subtitle 3"/>
          <p:cNvSpPr>
            <a:spLocks noGrp="1"/>
          </p:cNvSpPr>
          <p:nvPr>
            <p:ph type="subTitle" idx="13"/>
          </p:nvPr>
        </p:nvSpPr>
        <p:spPr/>
        <p:txBody>
          <a:bodyPr>
            <a:normAutofit/>
          </a:bodyPr>
          <a:lstStyle/>
          <a:p>
            <a:r>
              <a:t>Getting Started with Jupyter, Google Colab, and Anaconda</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70450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Jupyter Notebooks:</a:t>
            </a:r>
            <a:r>
              <a:rPr sz="1300" b="0" i="0">
                <a:solidFill>
                  <a:srgbClr val="616161"/>
                </a:solidFill>
                <a:latin typeface="Proxima Nova"/>
              </a:rPr>
              <a:t> Local development tool for writing and executing Python code interactively.</a:t>
            </a:r>
          </a:p>
          <a:p>
            <a:pPr marL="228600" lvl="1" indent="-91440" algn="l">
              <a:spcBef>
                <a:spcPts val="1200"/>
              </a:spcBef>
              <a:spcAft>
                <a:spcPts val="0"/>
              </a:spcAft>
              <a:buSzPct val="100000"/>
              <a:buFont typeface="Arial"/>
              <a:buChar char="•"/>
            </a:pPr>
            <a:r>
              <a:rPr sz="1300" b="1" i="0">
                <a:solidFill>
                  <a:srgbClr val="616161"/>
                </a:solidFill>
                <a:latin typeface="Proxima Nova"/>
              </a:rPr>
              <a:t>Google Colab:</a:t>
            </a:r>
            <a:r>
              <a:rPr sz="1300" b="0" i="0">
                <a:solidFill>
                  <a:srgbClr val="616161"/>
                </a:solidFill>
                <a:latin typeface="Proxima Nova"/>
              </a:rPr>
              <a:t> Cloud-based Python execution environment requiring no local setup.</a:t>
            </a:r>
          </a:p>
          <a:p>
            <a:pPr marL="228600" lvl="1" indent="-91440" algn="l">
              <a:spcBef>
                <a:spcPts val="1200"/>
              </a:spcBef>
              <a:spcAft>
                <a:spcPts val="0"/>
              </a:spcAft>
              <a:buSzPct val="100000"/>
              <a:buFont typeface="Arial"/>
              <a:buChar char="•"/>
            </a:pPr>
            <a:r>
              <a:rPr sz="1300" b="1" i="0">
                <a:solidFill>
                  <a:srgbClr val="616161"/>
                </a:solidFill>
                <a:latin typeface="Proxima Nova"/>
              </a:rPr>
              <a:t>Anaconda Distribution:</a:t>
            </a:r>
            <a:r>
              <a:rPr sz="1300" b="0" i="0">
                <a:solidFill>
                  <a:srgbClr val="616161"/>
                </a:solidFill>
                <a:latin typeface="Proxima Nova"/>
              </a:rPr>
              <a:t> Comprehensive package that includes Python, Jupyter, and libraries for data science.</a:t>
            </a:r>
          </a:p>
          <a:p>
            <a:pPr marL="228600" lvl="1" indent="-91440" algn="l">
              <a:spcBef>
                <a:spcPts val="1200"/>
              </a:spcBef>
              <a:spcAft>
                <a:spcPts val="0"/>
              </a:spcAft>
              <a:buSzPct val="100000"/>
              <a:buFont typeface="Arial"/>
              <a:buChar char="•"/>
            </a:pPr>
            <a:r>
              <a:rPr sz="1300" b="1" i="0">
                <a:solidFill>
                  <a:srgbClr val="616161"/>
                </a:solidFill>
                <a:latin typeface="Proxima Nova"/>
              </a:rPr>
              <a:t>Installation Steps:</a:t>
            </a:r>
            <a:r>
              <a:rPr sz="1300" b="0" i="0">
                <a:solidFill>
                  <a:srgbClr val="616161"/>
                </a:solidFill>
                <a:latin typeface="Proxima Nova"/>
              </a:rPr>
              <a:t> We will walk through installation and configuration of each platform for seamless usage.</a:t>
            </a:r>
          </a:p>
        </p:txBody>
      </p:sp>
      <p:sp>
        <p:nvSpPr>
          <p:cNvPr id="10" name="Rectangle 9"/>
          <p:cNvSpPr/>
          <p:nvPr/>
        </p:nvSpPr>
        <p:spPr>
          <a:xfrm>
            <a:off x="4724400" y="1508670"/>
            <a:ext cx="4190999"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Thought Catalog on Unsplash</a:t>
            </a:r>
          </a:p>
        </p:txBody>
      </p:sp>
      <p:pic>
        <p:nvPicPr>
          <p:cNvPr id="3" name="Picture 2">
            <a:extLst>
              <a:ext uri="{FF2B5EF4-FFF2-40B4-BE49-F238E27FC236}">
                <a16:creationId xmlns:a16="http://schemas.microsoft.com/office/drawing/2014/main" id="{074D73ED-E970-424D-F81E-A51C2335A110}"/>
              </a:ext>
            </a:extLst>
          </p:cNvPr>
          <p:cNvPicPr>
            <a:picLocks noChangeAspect="1"/>
          </p:cNvPicPr>
          <p:nvPr/>
        </p:nvPicPr>
        <p:blipFill>
          <a:blip r:embed="rId4"/>
          <a:stretch>
            <a:fillRect/>
          </a:stretch>
        </p:blipFill>
        <p:spPr>
          <a:xfrm>
            <a:off x="7029824" y="149971"/>
            <a:ext cx="1988671" cy="6010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Basic Python Syntax</a:t>
            </a:r>
          </a:p>
        </p:txBody>
      </p:sp>
      <p:sp>
        <p:nvSpPr>
          <p:cNvPr id="4" name="Subtitle 3"/>
          <p:cNvSpPr>
            <a:spLocks noGrp="1"/>
          </p:cNvSpPr>
          <p:nvPr>
            <p:ph type="subTitle" idx="13"/>
          </p:nvPr>
        </p:nvSpPr>
        <p:spPr/>
        <p:txBody>
          <a:bodyPr>
            <a:normAutofit/>
          </a:bodyPr>
          <a:lstStyle/>
          <a:p>
            <a:r>
              <a:t>Foundations for Writing Python Code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Statement Structure</a:t>
            </a:r>
          </a:p>
          <a:p>
            <a:pPr algn="ctr">
              <a:spcAft>
                <a:spcPts val="1200"/>
              </a:spcAft>
            </a:pPr>
            <a:r>
              <a:rPr sz="1300" b="0" i="0">
                <a:solidFill>
                  <a:srgbClr val="616161"/>
                </a:solidFill>
                <a:latin typeface="Proxima Nova"/>
              </a:rPr>
              <a:t>Python uses newlines to end statements and indentation to define blocks.</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No Semicolons</a:t>
            </a:r>
          </a:p>
          <a:p>
            <a:pPr algn="ctr">
              <a:spcAft>
                <a:spcPts val="1200"/>
              </a:spcAft>
            </a:pPr>
            <a:r>
              <a:rPr sz="1300" b="0" i="0">
                <a:solidFill>
                  <a:srgbClr val="616161"/>
                </a:solidFill>
                <a:latin typeface="Proxima Nova"/>
              </a:rPr>
              <a:t>Python eliminates the need for semicolons at the end of lines.</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Indentation Rules</a:t>
            </a:r>
          </a:p>
          <a:p>
            <a:pPr algn="ctr">
              <a:spcAft>
                <a:spcPts val="1200"/>
              </a:spcAft>
            </a:pPr>
            <a:r>
              <a:rPr sz="1300" b="0" i="0">
                <a:solidFill>
                  <a:srgbClr val="616161"/>
                </a:solidFill>
                <a:latin typeface="Proxima Nova"/>
              </a:rPr>
              <a:t>Proper indentation (usually 4 spaces) is crucial for block-level structuring.</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image.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Comments</a:t>
            </a:r>
          </a:p>
          <a:p>
            <a:pPr algn="ctr">
              <a:spcAft>
                <a:spcPts val="1200"/>
              </a:spcAft>
            </a:pPr>
            <a:r>
              <a:rPr sz="1300" b="0" i="0">
                <a:solidFill>
                  <a:srgbClr val="616161"/>
                </a:solidFill>
                <a:latin typeface="Proxima Nova"/>
              </a:rPr>
              <a:t>Use '#' for single-line and triple quotes for multi-line comments.</a:t>
            </a:r>
          </a:p>
        </p:txBody>
      </p:sp>
      <p:pic>
        <p:nvPicPr>
          <p:cNvPr id="3" name="Picture 2">
            <a:extLst>
              <a:ext uri="{FF2B5EF4-FFF2-40B4-BE49-F238E27FC236}">
                <a16:creationId xmlns:a16="http://schemas.microsoft.com/office/drawing/2014/main" id="{95762CF9-100F-EA8B-3A36-62CAF5FC7BA2}"/>
              </a:ext>
            </a:extLst>
          </p:cNvPr>
          <p:cNvPicPr>
            <a:picLocks noChangeAspect="1"/>
          </p:cNvPicPr>
          <p:nvPr/>
        </p:nvPicPr>
        <p:blipFill>
          <a:blip r:embed="rId7"/>
          <a:stretch>
            <a:fillRect/>
          </a:stretch>
        </p:blipFill>
        <p:spPr>
          <a:xfrm>
            <a:off x="7029824" y="149971"/>
            <a:ext cx="1988671" cy="60105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Comments and Indentation</a:t>
            </a:r>
          </a:p>
        </p:txBody>
      </p:sp>
      <p:sp>
        <p:nvSpPr>
          <p:cNvPr id="4" name="Subtitle 3"/>
          <p:cNvSpPr>
            <a:spLocks noGrp="1"/>
          </p:cNvSpPr>
          <p:nvPr>
            <p:ph type="subTitle" idx="13"/>
          </p:nvPr>
        </p:nvSpPr>
        <p:spPr/>
        <p:txBody>
          <a:bodyPr>
            <a:normAutofit/>
          </a:bodyPr>
          <a:lstStyle/>
          <a:p>
            <a:r>
              <a:t>Clean Code Practices in Python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Single-Line Comments</a:t>
            </a:r>
          </a:p>
          <a:p>
            <a:pPr algn="ctr">
              <a:spcAft>
                <a:spcPts val="1200"/>
              </a:spcAft>
            </a:pPr>
            <a:r>
              <a:rPr sz="1300" b="0" i="0">
                <a:solidFill>
                  <a:srgbClr val="616161"/>
                </a:solidFill>
                <a:latin typeface="Proxima Nova"/>
              </a:rPr>
              <a:t>Begin with '#' to add context or disable code.</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Multi-Line Comments</a:t>
            </a:r>
          </a:p>
          <a:p>
            <a:pPr algn="ctr">
              <a:spcAft>
                <a:spcPts val="1200"/>
              </a:spcAft>
            </a:pPr>
            <a:r>
              <a:rPr sz="1300" b="0" i="0">
                <a:solidFill>
                  <a:srgbClr val="616161"/>
                </a:solidFill>
                <a:latin typeface="Proxima Nova"/>
              </a:rPr>
              <a:t>Use triple quotes (''' or """) for longer notes or documentation.</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Mandatory Indentation</a:t>
            </a:r>
          </a:p>
          <a:p>
            <a:pPr algn="ctr">
              <a:spcAft>
                <a:spcPts val="1200"/>
              </a:spcAft>
            </a:pPr>
            <a:r>
              <a:rPr sz="1300" b="0" i="0">
                <a:solidFill>
                  <a:srgbClr val="616161"/>
                </a:solidFill>
                <a:latin typeface="Proxima Nova"/>
              </a:rPr>
              <a:t>Blocks like loops, conditionals, and functions rely on consistent indentation.</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image.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Style Guidelines</a:t>
            </a:r>
          </a:p>
          <a:p>
            <a:pPr algn="ctr">
              <a:spcAft>
                <a:spcPts val="1200"/>
              </a:spcAft>
            </a:pPr>
            <a:r>
              <a:rPr sz="1300" b="0" i="0">
                <a:solidFill>
                  <a:srgbClr val="616161"/>
                </a:solidFill>
                <a:latin typeface="Proxima Nova"/>
              </a:rPr>
              <a:t>Follow PEP 8 for consistent formatting and better readability.</a:t>
            </a:r>
          </a:p>
        </p:txBody>
      </p:sp>
      <p:pic>
        <p:nvPicPr>
          <p:cNvPr id="3" name="Picture 2">
            <a:extLst>
              <a:ext uri="{FF2B5EF4-FFF2-40B4-BE49-F238E27FC236}">
                <a16:creationId xmlns:a16="http://schemas.microsoft.com/office/drawing/2014/main" id="{C7173571-88EB-DC96-CF22-7D1867370F39}"/>
              </a:ext>
            </a:extLst>
          </p:cNvPr>
          <p:cNvPicPr>
            <a:picLocks noChangeAspect="1"/>
          </p:cNvPicPr>
          <p:nvPr/>
        </p:nvPicPr>
        <p:blipFill>
          <a:blip r:embed="rId7"/>
          <a:stretch>
            <a:fillRect/>
          </a:stretch>
        </p:blipFill>
        <p:spPr>
          <a:xfrm>
            <a:off x="7029824" y="149971"/>
            <a:ext cx="1988671" cy="6010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Variables and Assignment</a:t>
            </a:r>
          </a:p>
        </p:txBody>
      </p:sp>
      <p:sp>
        <p:nvSpPr>
          <p:cNvPr id="4" name="Subtitle 3"/>
          <p:cNvSpPr>
            <a:spLocks noGrp="1"/>
          </p:cNvSpPr>
          <p:nvPr>
            <p:ph type="subTitle" idx="13"/>
          </p:nvPr>
        </p:nvSpPr>
        <p:spPr/>
        <p:txBody>
          <a:bodyPr>
            <a:normAutofit/>
          </a:bodyPr>
          <a:lstStyle/>
          <a:p>
            <a:r>
              <a:t>Storing and Managing Data in Python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Dynamic Typing</a:t>
            </a:r>
          </a:p>
          <a:p>
            <a:pPr algn="ctr">
              <a:spcAft>
                <a:spcPts val="1200"/>
              </a:spcAft>
            </a:pPr>
            <a:r>
              <a:rPr sz="1300" b="0" i="0">
                <a:solidFill>
                  <a:srgbClr val="616161"/>
                </a:solidFill>
                <a:latin typeface="Proxima Nova"/>
              </a:rPr>
              <a:t>No need to declare variable types; Python assigns based on value.</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Assignment Syntax</a:t>
            </a:r>
          </a:p>
          <a:p>
            <a:pPr algn="ctr">
              <a:spcAft>
                <a:spcPts val="1200"/>
              </a:spcAft>
            </a:pPr>
            <a:r>
              <a:rPr sz="1300" b="0" i="0">
                <a:solidFill>
                  <a:srgbClr val="616161"/>
                </a:solidFill>
                <a:latin typeface="Proxima Nova"/>
              </a:rPr>
              <a:t>Use '=' to assign values to variables. Example: name = 'Alice'</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Naming Conventions</a:t>
            </a:r>
          </a:p>
          <a:p>
            <a:pPr algn="ctr">
              <a:spcAft>
                <a:spcPts val="1200"/>
              </a:spcAft>
            </a:pPr>
            <a:r>
              <a:rPr sz="1300" b="0" i="0">
                <a:solidFill>
                  <a:srgbClr val="616161"/>
                </a:solidFill>
                <a:latin typeface="Proxima Nova"/>
              </a:rPr>
              <a:t>Use lowercase letters and underscores (e.g., user_age) for readability.</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image.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Multiple Assignments</a:t>
            </a:r>
          </a:p>
          <a:p>
            <a:pPr algn="ctr">
              <a:spcAft>
                <a:spcPts val="1200"/>
              </a:spcAft>
            </a:pPr>
            <a:r>
              <a:rPr sz="1300" b="0" i="0">
                <a:solidFill>
                  <a:srgbClr val="616161"/>
                </a:solidFill>
                <a:latin typeface="Proxima Nova"/>
              </a:rPr>
              <a:t>Assign multiple values in one line: x, y = 10, 20</a:t>
            </a:r>
          </a:p>
        </p:txBody>
      </p:sp>
      <p:pic>
        <p:nvPicPr>
          <p:cNvPr id="3" name="Picture 2">
            <a:extLst>
              <a:ext uri="{FF2B5EF4-FFF2-40B4-BE49-F238E27FC236}">
                <a16:creationId xmlns:a16="http://schemas.microsoft.com/office/drawing/2014/main" id="{84A62F64-A716-E9CB-CE6E-369A9CDD5436}"/>
              </a:ext>
            </a:extLst>
          </p:cNvPr>
          <p:cNvPicPr>
            <a:picLocks noChangeAspect="1"/>
          </p:cNvPicPr>
          <p:nvPr/>
        </p:nvPicPr>
        <p:blipFill>
          <a:blip r:embed="rId7"/>
          <a:stretch>
            <a:fillRect/>
          </a:stretch>
        </p:blipFill>
        <p:spPr>
          <a:xfrm>
            <a:off x="7029824" y="149971"/>
            <a:ext cx="1988671" cy="601054"/>
          </a:xfrm>
          <a:prstGeom prst="rect">
            <a:avLst/>
          </a:prstGeom>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4603</Words>
  <Application>Microsoft Macintosh PowerPoint</Application>
  <PresentationFormat>On-screen Show (16:9)</PresentationFormat>
  <Paragraphs>318</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Proxima Nova</vt:lpstr>
      <vt:lpstr>Calibri</vt:lpstr>
      <vt:lpstr>Arial</vt:lpstr>
      <vt:lpstr>Spearmint</vt:lpstr>
      <vt:lpstr>Python for Data Science</vt:lpstr>
      <vt:lpstr>Why Learn Python for Data Science?</vt:lpstr>
      <vt:lpstr>Why Learn Python for Data Science?</vt:lpstr>
      <vt:lpstr>Why Learn Python for Data Science?</vt:lpstr>
      <vt:lpstr>Why Learn Python for Data Science?</vt:lpstr>
      <vt:lpstr>Setting Up the Environment</vt:lpstr>
      <vt:lpstr>Basic Python Syntax</vt:lpstr>
      <vt:lpstr>Comments and Indentation</vt:lpstr>
      <vt:lpstr>Variables and Assignment</vt:lpstr>
      <vt:lpstr>Data Types in Python</vt:lpstr>
      <vt:lpstr>Type Casting and Conversion</vt:lpstr>
      <vt:lpstr>Input and Output Functions</vt:lpstr>
      <vt:lpstr>Arithmetic and Logical Operators</vt:lpstr>
      <vt:lpstr>Comparison Operators</vt:lpstr>
      <vt:lpstr>Conditional Statements</vt:lpstr>
      <vt:lpstr>Nested Conditions</vt:lpstr>
      <vt:lpstr>Introduction to Loops</vt:lpstr>
      <vt:lpstr>Practice Exercise: Conditional Calculator</vt:lpstr>
      <vt:lpstr>Mini Project Overview</vt:lpstr>
      <vt:lpstr>Step-by-Step Implementation</vt:lpstr>
      <vt:lpstr>Code Review and Output</vt:lpstr>
      <vt:lpstr>Key Takeaways and Summary</vt:lpstr>
      <vt:lpstr>Q&amp;A and 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Chandramouli Das</cp:lastModifiedBy>
  <cp:revision>8</cp:revision>
  <dcterms:modified xsi:type="dcterms:W3CDTF">2025-05-15T15:14:09Z</dcterms:modified>
</cp:coreProperties>
</file>